
<file path=[Content_Types].xml><?xml version="1.0" encoding="utf-8"?>
<Types xmlns="http://schemas.openxmlformats.org/package/2006/content-types">
  <Default Extension="B8AD7940" ContentType="image/pn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1" r:id="rId2"/>
    <p:sldMasterId id="2147483673" r:id="rId3"/>
    <p:sldMasterId id="2147483685" r:id="rId4"/>
  </p:sldMasterIdLst>
  <p:sldIdLst>
    <p:sldId id="256" r:id="rId5"/>
    <p:sldId id="327" r:id="rId6"/>
    <p:sldId id="2443" r:id="rId7"/>
    <p:sldId id="2444" r:id="rId8"/>
    <p:sldId id="2445" r:id="rId9"/>
    <p:sldId id="2447" r:id="rId10"/>
    <p:sldId id="2449" r:id="rId11"/>
    <p:sldId id="244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8" d="100"/>
          <a:sy n="68" d="100"/>
        </p:scale>
        <p:origin x="8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descr="C:\Users\urvashi1\Downloads\TN PPT TEMPLATE NEW-06.jpg"/>
          <p:cNvPicPr>
            <a:picLocks noChangeAspect="1" noChangeArrowheads="1"/>
          </p:cNvPicPr>
          <p:nvPr/>
        </p:nvPicPr>
        <p:blipFill>
          <a:blip r:embed="rId2"/>
          <a:srcRect/>
          <a:stretch>
            <a:fillRect/>
          </a:stretch>
        </p:blipFill>
        <p:spPr bwMode="auto">
          <a:xfrm>
            <a:off x="0" y="0"/>
            <a:ext cx="12192000" cy="6856949"/>
          </a:xfrm>
          <a:prstGeom prst="rect">
            <a:avLst/>
          </a:prstGeom>
          <a:noFill/>
        </p:spPr>
      </p:pic>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653F749-C74E-4C68-8BF8-8C14267446B1}"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5703A-8F61-4D21-AAFD-4A4345B73CF4}" type="slidenum">
              <a:rPr lang="en-US" smtClean="0"/>
              <a:t>‹#›</a:t>
            </a:fld>
            <a:endParaRPr lang="en-US"/>
          </a:p>
        </p:txBody>
      </p:sp>
    </p:spTree>
    <p:extLst>
      <p:ext uri="{BB962C8B-B14F-4D97-AF65-F5344CB8AC3E}">
        <p14:creationId xmlns:p14="http://schemas.microsoft.com/office/powerpoint/2010/main" val="4018127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8B79B5-2E28-4E44-BECB-FF3F56CB3A9F}" type="datetimeFigureOut">
              <a:rPr lang="en-IN" smtClean="0"/>
              <a:t>01-05-2023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DE11E3-20D5-4A33-8E29-B62D8BE12A1F}" type="slidenum">
              <a:rPr lang="en-IN" smtClean="0"/>
              <a:t>‹#›</a:t>
            </a:fld>
            <a:endParaRPr lang="en-IN"/>
          </a:p>
        </p:txBody>
      </p:sp>
      <p:cxnSp>
        <p:nvCxnSpPr>
          <p:cNvPr id="9" name="Straight Connector 8"/>
          <p:cNvCxnSpPr/>
          <p:nvPr/>
        </p:nvCxnSpPr>
        <p:spPr>
          <a:xfrm>
            <a:off x="609600" y="1397000"/>
            <a:ext cx="10972800"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985184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8B79B5-2E28-4E44-BECB-FF3F56CB3A9F}" type="datetimeFigureOut">
              <a:rPr lang="en-IN" smtClean="0"/>
              <a:t>01-05-2023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DE11E3-20D5-4A33-8E29-B62D8BE12A1F}" type="slidenum">
              <a:rPr lang="en-IN" smtClean="0"/>
              <a:t>‹#›</a:t>
            </a:fld>
            <a:endParaRPr lang="en-IN"/>
          </a:p>
        </p:txBody>
      </p:sp>
    </p:spTree>
    <p:extLst>
      <p:ext uri="{BB962C8B-B14F-4D97-AF65-F5344CB8AC3E}">
        <p14:creationId xmlns:p14="http://schemas.microsoft.com/office/powerpoint/2010/main" val="2671590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8B79B5-2E28-4E44-BECB-FF3F56CB3A9F}"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DE11E3-20D5-4A33-8E29-B62D8BE12A1F}" type="slidenum">
              <a:rPr lang="en-IN" smtClean="0"/>
              <a:t>‹#›</a:t>
            </a:fld>
            <a:endParaRPr lang="en-IN"/>
          </a:p>
        </p:txBody>
      </p:sp>
    </p:spTree>
    <p:extLst>
      <p:ext uri="{BB962C8B-B14F-4D97-AF65-F5344CB8AC3E}">
        <p14:creationId xmlns:p14="http://schemas.microsoft.com/office/powerpoint/2010/main" val="3391096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8B79B5-2E28-4E44-BECB-FF3F56CB3A9F}"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DE11E3-20D5-4A33-8E29-B62D8BE12A1F}" type="slidenum">
              <a:rPr lang="en-IN" smtClean="0"/>
              <a:t>‹#›</a:t>
            </a:fld>
            <a:endParaRPr lang="en-IN"/>
          </a:p>
        </p:txBody>
      </p:sp>
      <p:cxnSp>
        <p:nvCxnSpPr>
          <p:cNvPr id="7" name="Straight Connector 6"/>
          <p:cNvCxnSpPr/>
          <p:nvPr/>
        </p:nvCxnSpPr>
        <p:spPr>
          <a:xfrm>
            <a:off x="609600" y="1397000"/>
            <a:ext cx="10972800" cy="0"/>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a:off x="609600" y="1371600"/>
            <a:ext cx="109728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028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6"/>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8B79B5-2E28-4E44-BECB-FF3F56CB3A9F}"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DE11E3-20D5-4A33-8E29-B62D8BE12A1F}" type="slidenum">
              <a:rPr lang="en-IN" smtClean="0"/>
              <a:t>‹#›</a:t>
            </a:fld>
            <a:endParaRPr lang="en-IN"/>
          </a:p>
        </p:txBody>
      </p:sp>
    </p:spTree>
    <p:extLst>
      <p:ext uri="{BB962C8B-B14F-4D97-AF65-F5344CB8AC3E}">
        <p14:creationId xmlns:p14="http://schemas.microsoft.com/office/powerpoint/2010/main" val="4224392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8B79B5-2E28-4E44-BECB-FF3F56CB3A9F}" type="datetimeFigureOut">
              <a:rPr lang="en-IN" smtClean="0"/>
              <a:t>01-05-2023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DE11E3-20D5-4A33-8E29-B62D8BE12A1F}" type="slidenum">
              <a:rPr lang="en-IN" smtClean="0"/>
              <a:t>‹#›</a:t>
            </a:fld>
            <a:endParaRPr lang="en-IN"/>
          </a:p>
        </p:txBody>
      </p:sp>
      <p:cxnSp>
        <p:nvCxnSpPr>
          <p:cNvPr id="9" name="Straight Connector 8"/>
          <p:cNvCxnSpPr/>
          <p:nvPr/>
        </p:nvCxnSpPr>
        <p:spPr>
          <a:xfrm>
            <a:off x="609600" y="1397000"/>
            <a:ext cx="10972800"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079155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8B79B5-2E28-4E44-BECB-FF3F56CB3A9F}" type="datetimeFigureOut">
              <a:rPr lang="en-IN" smtClean="0"/>
              <a:t>01-05-2023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DE11E3-20D5-4A33-8E29-B62D8BE12A1F}" type="slidenum">
              <a:rPr lang="en-IN" smtClean="0"/>
              <a:t>‹#›</a:t>
            </a:fld>
            <a:endParaRPr lang="en-IN"/>
          </a:p>
        </p:txBody>
      </p:sp>
      <p:cxnSp>
        <p:nvCxnSpPr>
          <p:cNvPr id="10" name="Straight Connector 9"/>
          <p:cNvCxnSpPr/>
          <p:nvPr/>
        </p:nvCxnSpPr>
        <p:spPr>
          <a:xfrm>
            <a:off x="609600" y="1397000"/>
            <a:ext cx="10972800"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618881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8B79B5-2E28-4E44-BECB-FF3F56CB3A9F}" type="datetimeFigureOut">
              <a:rPr lang="en-IN" smtClean="0"/>
              <a:t>01-05-2023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DE11E3-20D5-4A33-8E29-B62D8BE12A1F}" type="slidenum">
              <a:rPr lang="en-IN" smtClean="0"/>
              <a:t>‹#›</a:t>
            </a:fld>
            <a:endParaRPr lang="en-IN"/>
          </a:p>
        </p:txBody>
      </p:sp>
    </p:spTree>
    <p:extLst>
      <p:ext uri="{BB962C8B-B14F-4D97-AF65-F5344CB8AC3E}">
        <p14:creationId xmlns:p14="http://schemas.microsoft.com/office/powerpoint/2010/main" val="1488377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8B79B5-2E28-4E44-BECB-FF3F56CB3A9F}" type="datetimeFigureOut">
              <a:rPr lang="en-IN" smtClean="0"/>
              <a:t>01-05-2023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DE11E3-20D5-4A33-8E29-B62D8BE12A1F}" type="slidenum">
              <a:rPr lang="en-IN" smtClean="0"/>
              <a:t>‹#›</a:t>
            </a:fld>
            <a:endParaRPr lang="en-IN"/>
          </a:p>
        </p:txBody>
      </p:sp>
    </p:spTree>
    <p:extLst>
      <p:ext uri="{BB962C8B-B14F-4D97-AF65-F5344CB8AC3E}">
        <p14:creationId xmlns:p14="http://schemas.microsoft.com/office/powerpoint/2010/main" val="2852838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1"/>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7" y="273055"/>
            <a:ext cx="6815668"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58B79B5-2E28-4E44-BECB-FF3F56CB3A9F}" type="datetimeFigureOut">
              <a:rPr lang="en-IN" smtClean="0"/>
              <a:t>01-05-2023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DE11E3-20D5-4A33-8E29-B62D8BE12A1F}" type="slidenum">
              <a:rPr lang="en-IN" smtClean="0"/>
              <a:t>‹#›</a:t>
            </a:fld>
            <a:endParaRPr lang="en-IN"/>
          </a:p>
        </p:txBody>
      </p:sp>
    </p:spTree>
    <p:extLst>
      <p:ext uri="{BB962C8B-B14F-4D97-AF65-F5344CB8AC3E}">
        <p14:creationId xmlns:p14="http://schemas.microsoft.com/office/powerpoint/2010/main" val="41949939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050" name="Picture 2" descr="C:\Users\urvashi1\Desktop\URVI\movies now\JOBSS\2015\NOVEMBER\tn revised ppt template\23 nov\TN PPT TEMPLATE-07.jpg"/>
          <p:cNvPicPr>
            <a:picLocks noChangeAspect="1" noChangeArrowheads="1"/>
          </p:cNvPicPr>
          <p:nvPr/>
        </p:nvPicPr>
        <p:blipFill>
          <a:blip r:embed="rId2"/>
          <a:srcRect/>
          <a:stretch>
            <a:fillRect/>
          </a:stretch>
        </p:blipFill>
        <p:spPr bwMode="auto">
          <a:xfrm>
            <a:off x="0" y="0"/>
            <a:ext cx="12192000" cy="6856949"/>
          </a:xfrm>
          <a:prstGeom prst="rect">
            <a:avLst/>
          </a:prstGeom>
          <a:noFill/>
        </p:spPr>
      </p:pic>
      <p:sp>
        <p:nvSpPr>
          <p:cNvPr id="2" name="Title 1"/>
          <p:cNvSpPr>
            <a:spLocks noGrp="1"/>
          </p:cNvSpPr>
          <p:nvPr>
            <p:ph type="title"/>
          </p:nvPr>
        </p:nvSpPr>
        <p:spPr>
          <a:xfrm>
            <a:off x="609600" y="130946"/>
            <a:ext cx="10972800" cy="815053"/>
          </a:xfrm>
        </p:spPr>
        <p:txBody>
          <a:body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653F749-C74E-4C68-8BF8-8C14267446B1}"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p:spPr>
        <p:txBody>
          <a:bodyPr/>
          <a:lstStyle/>
          <a:p>
            <a:fld id="{2845703A-8F61-4D21-AAFD-4A4345B73CF4}" type="slidenum">
              <a:rPr lang="en-US" smtClean="0"/>
              <a:t>‹#›</a:t>
            </a:fld>
            <a:endParaRPr lang="en-US"/>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71" y="1028734"/>
            <a:ext cx="11329259" cy="60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336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4"/>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58B79B5-2E28-4E44-BECB-FF3F56CB3A9F}" type="datetimeFigureOut">
              <a:rPr lang="en-IN" smtClean="0"/>
              <a:t>01-05-2023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DE11E3-20D5-4A33-8E29-B62D8BE12A1F}" type="slidenum">
              <a:rPr lang="en-IN" smtClean="0"/>
              <a:t>‹#›</a:t>
            </a:fld>
            <a:endParaRPr lang="en-IN"/>
          </a:p>
        </p:txBody>
      </p:sp>
    </p:spTree>
    <p:extLst>
      <p:ext uri="{BB962C8B-B14F-4D97-AF65-F5344CB8AC3E}">
        <p14:creationId xmlns:p14="http://schemas.microsoft.com/office/powerpoint/2010/main" val="3976807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8B79B5-2E28-4E44-BECB-FF3F56CB3A9F}"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DE11E3-20D5-4A33-8E29-B62D8BE12A1F}" type="slidenum">
              <a:rPr lang="en-IN" smtClean="0"/>
              <a:t>‹#›</a:t>
            </a:fld>
            <a:endParaRPr lang="en-IN"/>
          </a:p>
        </p:txBody>
      </p:sp>
    </p:spTree>
    <p:extLst>
      <p:ext uri="{BB962C8B-B14F-4D97-AF65-F5344CB8AC3E}">
        <p14:creationId xmlns:p14="http://schemas.microsoft.com/office/powerpoint/2010/main" val="2985328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8B79B5-2E28-4E44-BECB-FF3F56CB3A9F}"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DE11E3-20D5-4A33-8E29-B62D8BE12A1F}" type="slidenum">
              <a:rPr lang="en-IN" smtClean="0"/>
              <a:t>‹#›</a:t>
            </a:fld>
            <a:endParaRPr lang="en-IN"/>
          </a:p>
        </p:txBody>
      </p:sp>
    </p:spTree>
    <p:extLst>
      <p:ext uri="{BB962C8B-B14F-4D97-AF65-F5344CB8AC3E}">
        <p14:creationId xmlns:p14="http://schemas.microsoft.com/office/powerpoint/2010/main" val="1853900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D93ABF0-347F-45D7-B079-55CDE8744E4F}" type="datetimeFigureOut">
              <a:rPr lang="en-US" smtClean="0"/>
              <a:pPr/>
              <a:t>5/1/2023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BF67B29-51E6-4E77-B727-1394FAF1D387}" type="slidenum">
              <a:rPr lang="en-US" smtClean="0"/>
              <a:pPr/>
              <a:t>‹#›</a:t>
            </a:fld>
            <a:endParaRPr lang="en-US"/>
          </a:p>
        </p:txBody>
      </p:sp>
    </p:spTree>
    <p:extLst>
      <p:ext uri="{BB962C8B-B14F-4D97-AF65-F5344CB8AC3E}">
        <p14:creationId xmlns:p14="http://schemas.microsoft.com/office/powerpoint/2010/main" val="1076385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7D93ABF0-347F-45D7-B079-55CDE8744E4F}" type="datetimeFigureOut">
              <a:rPr lang="en-US" smtClean="0"/>
              <a:pPr/>
              <a:t>5/1/2023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BF67B29-51E6-4E77-B727-1394FAF1D387}" type="slidenum">
              <a:rPr lang="en-US" smtClean="0"/>
              <a:pPr/>
              <a:t>‹#›</a:t>
            </a:fld>
            <a:endParaRPr lang="en-US"/>
          </a:p>
        </p:txBody>
      </p:sp>
    </p:spTree>
    <p:extLst>
      <p:ext uri="{BB962C8B-B14F-4D97-AF65-F5344CB8AC3E}">
        <p14:creationId xmlns:p14="http://schemas.microsoft.com/office/powerpoint/2010/main" val="3644432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1440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586772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D93ABF0-347F-45D7-B079-55CDE8744E4F}" type="datetimeFigureOut">
              <a:rPr lang="en-US" smtClean="0"/>
              <a:pPr/>
              <a:t>5/1/2023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FBF67B29-51E6-4E77-B727-1394FAF1D387}" type="slidenum">
              <a:rPr lang="en-US" smtClean="0"/>
              <a:pPr/>
              <a:t>‹#›</a:t>
            </a:fld>
            <a:endParaRPr lang="en-US"/>
          </a:p>
        </p:txBody>
      </p:sp>
    </p:spTree>
    <p:extLst>
      <p:ext uri="{BB962C8B-B14F-4D97-AF65-F5344CB8AC3E}">
        <p14:creationId xmlns:p14="http://schemas.microsoft.com/office/powerpoint/2010/main" val="292101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2050" name="Picture 2" descr="C:\Users\urvashi1\Downloads\TN PPT TEMPLATE NEW-06.jpg"/>
          <p:cNvPicPr>
            <a:picLocks noChangeAspect="1" noChangeArrowheads="1"/>
          </p:cNvPicPr>
          <p:nvPr/>
        </p:nvPicPr>
        <p:blipFill>
          <a:blip r:embed="rId2"/>
          <a:srcRect/>
          <a:stretch>
            <a:fillRect/>
          </a:stretch>
        </p:blipFill>
        <p:spPr bwMode="auto">
          <a:xfrm>
            <a:off x="0" y="0"/>
            <a:ext cx="12192000" cy="6856949"/>
          </a:xfrm>
          <a:prstGeom prst="rect">
            <a:avLst/>
          </a:prstGeom>
          <a:noFill/>
        </p:spPr>
      </p:pic>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3F749-C74E-4C68-8BF8-8C14267446B1}"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5703A-8F61-4D21-AAFD-4A4345B73CF4}" type="slidenum">
              <a:rPr lang="en-US" smtClean="0"/>
              <a:t>‹#›</a:t>
            </a:fld>
            <a:endParaRPr lang="en-US"/>
          </a:p>
        </p:txBody>
      </p:sp>
    </p:spTree>
    <p:extLst>
      <p:ext uri="{BB962C8B-B14F-4D97-AF65-F5344CB8AC3E}">
        <p14:creationId xmlns:p14="http://schemas.microsoft.com/office/powerpoint/2010/main" val="2751873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653F749-C74E-4C68-8BF8-8C14267446B1}"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5703A-8F61-4D21-AAFD-4A4345B73CF4}" type="slidenum">
              <a:rPr lang="en-US" smtClean="0"/>
              <a:t>‹#›</a:t>
            </a:fld>
            <a:endParaRPr lang="en-US"/>
          </a:p>
        </p:txBody>
      </p:sp>
    </p:spTree>
    <p:extLst>
      <p:ext uri="{BB962C8B-B14F-4D97-AF65-F5344CB8AC3E}">
        <p14:creationId xmlns:p14="http://schemas.microsoft.com/office/powerpoint/2010/main" val="4240454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653F749-C74E-4C68-8BF8-8C14267446B1}"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45703A-8F61-4D21-AAFD-4A4345B73CF4}" type="slidenum">
              <a:rPr lang="en-US" smtClean="0"/>
              <a:t>‹#›</a:t>
            </a:fld>
            <a:endParaRPr lang="en-US"/>
          </a:p>
        </p:txBody>
      </p:sp>
    </p:spTree>
    <p:extLst>
      <p:ext uri="{BB962C8B-B14F-4D97-AF65-F5344CB8AC3E}">
        <p14:creationId xmlns:p14="http://schemas.microsoft.com/office/powerpoint/2010/main" val="3296210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653F749-C74E-4C68-8BF8-8C14267446B1}"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45703A-8F61-4D21-AAFD-4A4345B73CF4}" type="slidenum">
              <a:rPr lang="en-US" smtClean="0"/>
              <a:t>‹#›</a:t>
            </a:fld>
            <a:endParaRPr lang="en-US"/>
          </a:p>
        </p:txBody>
      </p:sp>
    </p:spTree>
    <p:extLst>
      <p:ext uri="{BB962C8B-B14F-4D97-AF65-F5344CB8AC3E}">
        <p14:creationId xmlns:p14="http://schemas.microsoft.com/office/powerpoint/2010/main" val="1502299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3F749-C74E-4C68-8BF8-8C14267446B1}"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45703A-8F61-4D21-AAFD-4A4345B73CF4}" type="slidenum">
              <a:rPr lang="en-US" smtClean="0"/>
              <a:t>‹#›</a:t>
            </a:fld>
            <a:endParaRPr lang="en-US"/>
          </a:p>
        </p:txBody>
      </p:sp>
    </p:spTree>
    <p:extLst>
      <p:ext uri="{BB962C8B-B14F-4D97-AF65-F5344CB8AC3E}">
        <p14:creationId xmlns:p14="http://schemas.microsoft.com/office/powerpoint/2010/main" val="3783155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endParaRPr lang="en-IN"/>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653F749-C74E-4C68-8BF8-8C14267446B1}"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5703A-8F61-4D21-AAFD-4A4345B73CF4}" type="slidenum">
              <a:rPr lang="en-US" smtClean="0"/>
              <a:t>‹#›</a:t>
            </a:fld>
            <a:endParaRPr lang="en-US"/>
          </a:p>
        </p:txBody>
      </p:sp>
    </p:spTree>
    <p:extLst>
      <p:ext uri="{BB962C8B-B14F-4D97-AF65-F5344CB8AC3E}">
        <p14:creationId xmlns:p14="http://schemas.microsoft.com/office/powerpoint/2010/main" val="21716717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3A4C2B-8C68-7F47-8D1D-FB4D4C8D86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016"/>
            <a:ext cx="12190193" cy="6856983"/>
          </a:xfrm>
          <a:prstGeom prst="rect">
            <a:avLst/>
          </a:prstGeom>
        </p:spPr>
      </p:pic>
    </p:spTree>
    <p:extLst>
      <p:ext uri="{BB962C8B-B14F-4D97-AF65-F5344CB8AC3E}">
        <p14:creationId xmlns:p14="http://schemas.microsoft.com/office/powerpoint/2010/main" val="4260620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5.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4.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2" descr="C:\Users\urvashi1\Desktop\URVI\movies now\JOBSS\2015\NOVEMBER\tn revised ppt template\23 nov\TN PPT TEMPLATE-07.jpg"/>
          <p:cNvPicPr>
            <a:picLocks noChangeAspect="1" noChangeArrowheads="1"/>
          </p:cNvPicPr>
          <p:nvPr/>
        </p:nvPicPr>
        <p:blipFill>
          <a:blip r:embed="rId11"/>
          <a:srcRect/>
          <a:stretch>
            <a:fillRect/>
          </a:stretch>
        </p:blipFill>
        <p:spPr bwMode="auto">
          <a:xfrm>
            <a:off x="1" y="0"/>
            <a:ext cx="12193868" cy="6858000"/>
          </a:xfrm>
          <a:prstGeom prst="rect">
            <a:avLst/>
          </a:prstGeom>
          <a:noFill/>
        </p:spPr>
      </p:pic>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653F749-C74E-4C68-8BF8-8C14267446B1}" type="datetimeFigureOut">
              <a:rPr lang="en-US" smtClean="0"/>
              <a:t>5/1/2023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845703A-8F61-4D21-AAFD-4A4345B73CF4}" type="slidenum">
              <a:rPr lang="en-US" smtClean="0"/>
              <a:t>‹#›</a:t>
            </a:fld>
            <a:endParaRPr lang="en-US"/>
          </a:p>
        </p:txBody>
      </p:sp>
    </p:spTree>
    <p:extLst>
      <p:ext uri="{BB962C8B-B14F-4D97-AF65-F5344CB8AC3E}">
        <p14:creationId xmlns:p14="http://schemas.microsoft.com/office/powerpoint/2010/main" val="330304500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91" r:id="rId9"/>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58B79B5-2E28-4E44-BECB-FF3F56CB3A9F}" type="datetimeFigureOut">
              <a:rPr lang="en-IN" smtClean="0"/>
              <a:t>01-05-2023</a:t>
            </a:fld>
            <a:endParaRPr lang="en-IN"/>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4DE11E3-20D5-4A33-8E29-B62D8BE12A1F}" type="slidenum">
              <a:rPr lang="en-IN" smtClean="0"/>
              <a:t>‹#›</a:t>
            </a:fld>
            <a:endParaRPr lang="en-IN"/>
          </a:p>
        </p:txBody>
      </p:sp>
    </p:spTree>
    <p:extLst>
      <p:ext uri="{BB962C8B-B14F-4D97-AF65-F5344CB8AC3E}">
        <p14:creationId xmlns:p14="http://schemas.microsoft.com/office/powerpoint/2010/main" val="1608870211"/>
      </p:ext>
    </p:extLst>
  </p:cSld>
  <p:clrMap bg1="lt1" tx1="dk1" bg2="lt2" tx2="dk2" accent1="accent1" accent2="accent2" accent3="accent3" accent4="accent4" accent5="accent5" accent6="accent6" hlink="hlink" folHlink="folHlink"/>
  <p:sldLayoutIdLst>
    <p:sldLayoutId id="2147483672" r:id="rId1"/>
    <p:sldLayoutId id="2147483692" r:id="rId2"/>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3"/>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58B79B5-2E28-4E44-BECB-FF3F56CB3A9F}" type="datetimeFigureOut">
              <a:rPr lang="en-IN" smtClean="0"/>
              <a:t>01-05-2023</a:t>
            </a:fld>
            <a:endParaRPr lang="en-IN"/>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4DE11E3-20D5-4A33-8E29-B62D8BE12A1F}" type="slidenum">
              <a:rPr lang="en-IN" smtClean="0"/>
              <a:t>‹#›</a:t>
            </a:fld>
            <a:endParaRPr lang="en-IN"/>
          </a:p>
        </p:txBody>
      </p:sp>
    </p:spTree>
    <p:extLst>
      <p:ext uri="{BB962C8B-B14F-4D97-AF65-F5344CB8AC3E}">
        <p14:creationId xmlns:p14="http://schemas.microsoft.com/office/powerpoint/2010/main" val="109190398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C:\Users\ameya.panse\Desktop\TAM India App.JPG"/>
          <p:cNvPicPr>
            <a:picLocks noChangeAspect="1" noChangeArrowheads="1"/>
          </p:cNvPicPr>
          <p:nvPr/>
        </p:nvPicPr>
        <p:blipFill>
          <a:blip r:embed="rId7" cstate="print"/>
          <a:stretch>
            <a:fillRect/>
          </a:stretch>
        </p:blipFill>
        <p:spPr bwMode="auto">
          <a:xfrm>
            <a:off x="9552384" y="5760640"/>
            <a:ext cx="2381869" cy="908720"/>
          </a:xfrm>
          <a:prstGeom prst="rect">
            <a:avLst/>
          </a:prstGeom>
          <a:noFill/>
        </p:spPr>
      </p:pic>
      <p:cxnSp>
        <p:nvCxnSpPr>
          <p:cNvPr id="9" name="Straight Connector 8"/>
          <p:cNvCxnSpPr/>
          <p:nvPr/>
        </p:nvCxnSpPr>
        <p:spPr>
          <a:xfrm rot="5400000">
            <a:off x="-2868543" y="3464587"/>
            <a:ext cx="6500064" cy="10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0960" y="214290"/>
            <a:ext cx="11525331"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908408" y="214291"/>
            <a:ext cx="25845" cy="649927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80960" y="6713560"/>
            <a:ext cx="11553293" cy="15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70575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jpg"/><Relationship Id="rId2" Type="http://schemas.openxmlformats.org/officeDocument/2006/relationships/image" Target="../media/image7.jpeg"/><Relationship Id="rId16"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20.png"/><Relationship Id="rId10" Type="http://schemas.openxmlformats.org/officeDocument/2006/relationships/image" Target="../media/image15.jpeg"/><Relationship Id="rId19" Type="http://schemas.openxmlformats.org/officeDocument/2006/relationships/image" Target="../media/image24.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cid:image001.png@01D97963.7904A110" TargetMode="External"/><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2.B8AD7940"/></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9AA3-3958-A175-876A-254604106C26}"/>
              </a:ext>
            </a:extLst>
          </p:cNvPr>
          <p:cNvSpPr>
            <a:spLocks noGrp="1"/>
          </p:cNvSpPr>
          <p:nvPr>
            <p:ph type="ctrTitle"/>
          </p:nvPr>
        </p:nvSpPr>
        <p:spPr>
          <a:xfrm>
            <a:off x="-154746" y="2693987"/>
            <a:ext cx="11648049" cy="1470025"/>
          </a:xfrm>
        </p:spPr>
        <p:txBody>
          <a:bodyPr anchor="ctr">
            <a:noAutofit/>
          </a:bodyPr>
          <a:lstStyle/>
          <a:p>
            <a:pPr>
              <a:lnSpc>
                <a:spcPct val="90000"/>
              </a:lnSpc>
            </a:pPr>
            <a:r>
              <a:rPr lang="en-US" sz="6000" b="1" i="1" dirty="0">
                <a:latin typeface="Times New Roman" panose="02020603050405020304" pitchFamily="18" charset="0"/>
                <a:cs typeface="Times New Roman" panose="02020603050405020304" pitchFamily="18" charset="0"/>
              </a:rPr>
              <a:t>Research Intern at Times Network</a:t>
            </a:r>
            <a:br>
              <a:rPr lang="en-US" sz="6000" b="1" i="1" dirty="0">
                <a:latin typeface="Times New Roman" panose="02020603050405020304" pitchFamily="18" charset="0"/>
                <a:cs typeface="Times New Roman" panose="02020603050405020304" pitchFamily="18" charset="0"/>
              </a:rPr>
            </a:br>
            <a:endParaRPr lang="en-US" sz="6000" b="1" i="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32318EE-10C0-1470-131B-982D9B1DFCFF}"/>
              </a:ext>
            </a:extLst>
          </p:cNvPr>
          <p:cNvSpPr>
            <a:spLocks noGrp="1"/>
          </p:cNvSpPr>
          <p:nvPr>
            <p:ph type="subTitle" idx="1"/>
          </p:nvPr>
        </p:nvSpPr>
        <p:spPr>
          <a:xfrm>
            <a:off x="1828800" y="3886200"/>
            <a:ext cx="8534400" cy="1752600"/>
          </a:xfrm>
        </p:spPr>
        <p:txBody>
          <a:bodyPr>
            <a:normAutofit/>
          </a:bodyPr>
          <a:lstStyle/>
          <a:p>
            <a:r>
              <a:rPr lang="en-US" b="1" i="1" dirty="0">
                <a:solidFill>
                  <a:schemeClr val="accent4">
                    <a:lumMod val="50000"/>
                  </a:schemeClr>
                </a:solidFill>
                <a:latin typeface="Times New Roman" panose="02020603050405020304" pitchFamily="18" charset="0"/>
                <a:cs typeface="Times New Roman" panose="02020603050405020304" pitchFamily="18" charset="0"/>
              </a:rPr>
              <a:t>Presentation by, </a:t>
            </a:r>
          </a:p>
          <a:p>
            <a:r>
              <a:rPr lang="en-US" b="1" i="1" dirty="0">
                <a:solidFill>
                  <a:schemeClr val="accent4">
                    <a:lumMod val="50000"/>
                  </a:schemeClr>
                </a:solidFill>
                <a:latin typeface="Times New Roman" panose="02020603050405020304" pitchFamily="18" charset="0"/>
                <a:cs typeface="Times New Roman" panose="02020603050405020304" pitchFamily="18" charset="0"/>
              </a:rPr>
              <a:t>Asma Shaikh</a:t>
            </a:r>
          </a:p>
        </p:txBody>
      </p:sp>
    </p:spTree>
    <p:extLst>
      <p:ext uri="{BB962C8B-B14F-4D97-AF65-F5344CB8AC3E}">
        <p14:creationId xmlns:p14="http://schemas.microsoft.com/office/powerpoint/2010/main" val="1145307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3;p19">
            <a:extLst>
              <a:ext uri="{FF2B5EF4-FFF2-40B4-BE49-F238E27FC236}">
                <a16:creationId xmlns:a16="http://schemas.microsoft.com/office/drawing/2014/main" id="{E7034CBE-0C7D-4C0D-8E6E-A13B102662AC}"/>
              </a:ext>
            </a:extLst>
          </p:cNvPr>
          <p:cNvSpPr/>
          <p:nvPr/>
        </p:nvSpPr>
        <p:spPr>
          <a:xfrm>
            <a:off x="11211313" y="3374791"/>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7" name="Google Shape;223;p19">
            <a:extLst>
              <a:ext uri="{FF2B5EF4-FFF2-40B4-BE49-F238E27FC236}">
                <a16:creationId xmlns:a16="http://schemas.microsoft.com/office/drawing/2014/main" id="{FFD1A51C-2D4A-4026-8145-361BA36F7CDC}"/>
              </a:ext>
            </a:extLst>
          </p:cNvPr>
          <p:cNvSpPr txBox="1"/>
          <p:nvPr/>
        </p:nvSpPr>
        <p:spPr>
          <a:xfrm>
            <a:off x="657922" y="5798825"/>
            <a:ext cx="10490700" cy="1272345"/>
          </a:xfrm>
          <a:prstGeom prst="rect">
            <a:avLst/>
          </a:prstGeom>
          <a:noFill/>
          <a:ln>
            <a:noFill/>
          </a:ln>
        </p:spPr>
        <p:txBody>
          <a:bodyPr spcFirstLastPara="1" wrap="square" lIns="121900" tIns="60933" rIns="121900" bIns="60933" anchor="t" anchorCtr="0">
            <a:spAutoFit/>
          </a:bodyPr>
          <a:lstStyle/>
          <a:p>
            <a:pPr algn="ctr"/>
            <a:r>
              <a:rPr lang="en-US" sz="1867" b="1" dirty="0">
                <a:solidFill>
                  <a:schemeClr val="bg1"/>
                </a:solidFill>
                <a:latin typeface="+mj-lt"/>
                <a:ea typeface="+mn-lt"/>
                <a:cs typeface="Calibri" panose="020F0502020204030204"/>
              </a:rPr>
              <a:t>TIMES NETWORK - Informs, Entertains and Engages close to </a:t>
            </a:r>
          </a:p>
          <a:p>
            <a:pPr algn="ctr"/>
            <a:r>
              <a:rPr lang="en-US" sz="1867" b="1" dirty="0">
                <a:solidFill>
                  <a:srgbClr val="C00000"/>
                </a:solidFill>
                <a:latin typeface="+mj-lt"/>
                <a:ea typeface="+mn-lt"/>
                <a:cs typeface="Calibri" panose="020F0502020204030204"/>
              </a:rPr>
              <a:t>142 Million Affluent Viewers in Urban India*</a:t>
            </a:r>
          </a:p>
          <a:p>
            <a:pPr algn="ctr"/>
            <a:endParaRPr lang="en-IN" sz="1867" b="1" dirty="0">
              <a:solidFill>
                <a:srgbClr val="C00000"/>
              </a:solidFill>
              <a:latin typeface="+mj-lt"/>
              <a:cs typeface="Calibri" panose="020F0502020204030204"/>
            </a:endParaRPr>
          </a:p>
          <a:p>
            <a:pPr algn="ctr"/>
            <a:endParaRPr lang="en-IN" sz="1867" b="1" dirty="0">
              <a:solidFill>
                <a:srgbClr val="C00000"/>
              </a:solidFill>
              <a:latin typeface="+mj-lt"/>
              <a:cs typeface="Calibri" panose="020F0502020204030204"/>
            </a:endParaRPr>
          </a:p>
        </p:txBody>
      </p:sp>
      <p:sp>
        <p:nvSpPr>
          <p:cNvPr id="8" name="Google Shape;224;p19">
            <a:extLst>
              <a:ext uri="{FF2B5EF4-FFF2-40B4-BE49-F238E27FC236}">
                <a16:creationId xmlns:a16="http://schemas.microsoft.com/office/drawing/2014/main" id="{1F1299BF-8BBE-4528-BDEA-F64579550993}"/>
              </a:ext>
            </a:extLst>
          </p:cNvPr>
          <p:cNvSpPr/>
          <p:nvPr/>
        </p:nvSpPr>
        <p:spPr>
          <a:xfrm>
            <a:off x="2958892" y="5880443"/>
            <a:ext cx="6090426" cy="554108"/>
          </a:xfrm>
          <a:prstGeom prst="rect">
            <a:avLst/>
          </a:prstGeom>
          <a:no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9" name="Google Shape;225;p19">
            <a:extLst>
              <a:ext uri="{FF2B5EF4-FFF2-40B4-BE49-F238E27FC236}">
                <a16:creationId xmlns:a16="http://schemas.microsoft.com/office/drawing/2014/main" id="{BB341AB5-493C-4F5D-AD78-98BE7C9A129C}"/>
              </a:ext>
            </a:extLst>
          </p:cNvPr>
          <p:cNvSpPr/>
          <p:nvPr/>
        </p:nvSpPr>
        <p:spPr>
          <a:xfrm>
            <a:off x="9268212" y="3374791"/>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0" name="Google Shape;226;p19">
            <a:extLst>
              <a:ext uri="{FF2B5EF4-FFF2-40B4-BE49-F238E27FC236}">
                <a16:creationId xmlns:a16="http://schemas.microsoft.com/office/drawing/2014/main" id="{35535739-9D3A-420D-8F4B-32B8B0C68ECF}"/>
              </a:ext>
            </a:extLst>
          </p:cNvPr>
          <p:cNvSpPr/>
          <p:nvPr/>
        </p:nvSpPr>
        <p:spPr>
          <a:xfrm>
            <a:off x="5178036" y="3374800"/>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 name="Google Shape;227;p19">
            <a:extLst>
              <a:ext uri="{FF2B5EF4-FFF2-40B4-BE49-F238E27FC236}">
                <a16:creationId xmlns:a16="http://schemas.microsoft.com/office/drawing/2014/main" id="{A97FF4E5-44DE-4EA5-AF58-FF36E4CF51A2}"/>
              </a:ext>
            </a:extLst>
          </p:cNvPr>
          <p:cNvSpPr/>
          <p:nvPr/>
        </p:nvSpPr>
        <p:spPr>
          <a:xfrm>
            <a:off x="6218056" y="3374800"/>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2" name="Google Shape;228;p19">
            <a:extLst>
              <a:ext uri="{FF2B5EF4-FFF2-40B4-BE49-F238E27FC236}">
                <a16:creationId xmlns:a16="http://schemas.microsoft.com/office/drawing/2014/main" id="{697D8B3B-965E-4F09-BAF1-6C146EFE859B}"/>
              </a:ext>
            </a:extLst>
          </p:cNvPr>
          <p:cNvSpPr/>
          <p:nvPr/>
        </p:nvSpPr>
        <p:spPr>
          <a:xfrm>
            <a:off x="7237919" y="3374799"/>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3" name="Google Shape;229;p19">
            <a:extLst>
              <a:ext uri="{FF2B5EF4-FFF2-40B4-BE49-F238E27FC236}">
                <a16:creationId xmlns:a16="http://schemas.microsoft.com/office/drawing/2014/main" id="{344D8091-507E-4003-8B3D-B8743F0C24BE}"/>
              </a:ext>
            </a:extLst>
          </p:cNvPr>
          <p:cNvSpPr/>
          <p:nvPr/>
        </p:nvSpPr>
        <p:spPr>
          <a:xfrm>
            <a:off x="8256619" y="3374796"/>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4" name="Google Shape;230;p19">
            <a:extLst>
              <a:ext uri="{FF2B5EF4-FFF2-40B4-BE49-F238E27FC236}">
                <a16:creationId xmlns:a16="http://schemas.microsoft.com/office/drawing/2014/main" id="{DD1EA250-3DD6-4CFD-BA62-01211C780AD8}"/>
              </a:ext>
            </a:extLst>
          </p:cNvPr>
          <p:cNvSpPr/>
          <p:nvPr/>
        </p:nvSpPr>
        <p:spPr>
          <a:xfrm>
            <a:off x="1108436" y="3374803"/>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5" name="Google Shape;231;p19">
            <a:extLst>
              <a:ext uri="{FF2B5EF4-FFF2-40B4-BE49-F238E27FC236}">
                <a16:creationId xmlns:a16="http://schemas.microsoft.com/office/drawing/2014/main" id="{1A1A20D5-CD63-4CF3-BA57-64E7C6691F18}"/>
              </a:ext>
            </a:extLst>
          </p:cNvPr>
          <p:cNvSpPr/>
          <p:nvPr/>
        </p:nvSpPr>
        <p:spPr>
          <a:xfrm>
            <a:off x="2148456" y="3374803"/>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 name="Google Shape;232;p19">
            <a:extLst>
              <a:ext uri="{FF2B5EF4-FFF2-40B4-BE49-F238E27FC236}">
                <a16:creationId xmlns:a16="http://schemas.microsoft.com/office/drawing/2014/main" id="{75826484-54BC-4FFD-BDD7-8C14DB5D609B}"/>
              </a:ext>
            </a:extLst>
          </p:cNvPr>
          <p:cNvSpPr/>
          <p:nvPr/>
        </p:nvSpPr>
        <p:spPr>
          <a:xfrm>
            <a:off x="3168317" y="3374802"/>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7" name="Google Shape;233;p19">
            <a:extLst>
              <a:ext uri="{FF2B5EF4-FFF2-40B4-BE49-F238E27FC236}">
                <a16:creationId xmlns:a16="http://schemas.microsoft.com/office/drawing/2014/main" id="{78474507-264B-419D-9777-C6E40173DF68}"/>
              </a:ext>
            </a:extLst>
          </p:cNvPr>
          <p:cNvSpPr/>
          <p:nvPr/>
        </p:nvSpPr>
        <p:spPr>
          <a:xfrm>
            <a:off x="4187019" y="3374799"/>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8" name="Google Shape;234;p19">
            <a:extLst>
              <a:ext uri="{FF2B5EF4-FFF2-40B4-BE49-F238E27FC236}">
                <a16:creationId xmlns:a16="http://schemas.microsoft.com/office/drawing/2014/main" id="{CC2584BA-3277-4F91-B17E-C05ADBF34E38}"/>
              </a:ext>
            </a:extLst>
          </p:cNvPr>
          <p:cNvSpPr>
            <a:spLocks noChangeAspect="1"/>
          </p:cNvSpPr>
          <p:nvPr/>
        </p:nvSpPr>
        <p:spPr>
          <a:xfrm>
            <a:off x="110475" y="3374804"/>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9" name="Google Shape;235;p19">
            <a:extLst>
              <a:ext uri="{FF2B5EF4-FFF2-40B4-BE49-F238E27FC236}">
                <a16:creationId xmlns:a16="http://schemas.microsoft.com/office/drawing/2014/main" id="{288AE402-7D81-47D9-B030-7376E343C809}"/>
              </a:ext>
            </a:extLst>
          </p:cNvPr>
          <p:cNvSpPr/>
          <p:nvPr/>
        </p:nvSpPr>
        <p:spPr>
          <a:xfrm>
            <a:off x="0" y="4547759"/>
            <a:ext cx="12192000" cy="410379"/>
          </a:xfrm>
          <a:prstGeom prst="rect">
            <a:avLst/>
          </a:prstGeom>
          <a:solidFill>
            <a:srgbClr val="2C2C2C"/>
          </a:solidFill>
          <a:ln>
            <a:noFill/>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cxnSp>
        <p:nvCxnSpPr>
          <p:cNvPr id="20" name="Google Shape;236;p19">
            <a:extLst>
              <a:ext uri="{FF2B5EF4-FFF2-40B4-BE49-F238E27FC236}">
                <a16:creationId xmlns:a16="http://schemas.microsoft.com/office/drawing/2014/main" id="{A3000FFF-BBAF-4BB5-BD97-777D28156937}"/>
              </a:ext>
            </a:extLst>
          </p:cNvPr>
          <p:cNvCxnSpPr/>
          <p:nvPr/>
        </p:nvCxnSpPr>
        <p:spPr>
          <a:xfrm>
            <a:off x="0" y="4703774"/>
            <a:ext cx="12167616" cy="0"/>
          </a:xfrm>
          <a:prstGeom prst="straightConnector1">
            <a:avLst/>
          </a:prstGeom>
          <a:noFill/>
          <a:ln w="19050" cap="flat" cmpd="sng">
            <a:solidFill>
              <a:schemeClr val="lt1"/>
            </a:solidFill>
            <a:prstDash val="dash"/>
            <a:round/>
            <a:headEnd type="none" w="sm" len="sm"/>
            <a:tailEnd type="none" w="sm" len="sm"/>
          </a:ln>
        </p:spPr>
      </p:cxnSp>
      <p:cxnSp>
        <p:nvCxnSpPr>
          <p:cNvPr id="21" name="Google Shape;237;p19">
            <a:extLst>
              <a:ext uri="{FF2B5EF4-FFF2-40B4-BE49-F238E27FC236}">
                <a16:creationId xmlns:a16="http://schemas.microsoft.com/office/drawing/2014/main" id="{40F6A7F6-9D5F-41A3-9EE6-3705BA552264}"/>
              </a:ext>
            </a:extLst>
          </p:cNvPr>
          <p:cNvCxnSpPr/>
          <p:nvPr/>
        </p:nvCxnSpPr>
        <p:spPr>
          <a:xfrm rot="10800000">
            <a:off x="440440" y="4177947"/>
            <a:ext cx="0" cy="525827"/>
          </a:xfrm>
          <a:prstGeom prst="straightConnector1">
            <a:avLst/>
          </a:prstGeom>
          <a:noFill/>
          <a:ln w="25400" cap="flat" cmpd="sng">
            <a:solidFill>
              <a:srgbClr val="FC1E27"/>
            </a:solidFill>
            <a:prstDash val="solid"/>
            <a:round/>
            <a:headEnd type="oval" w="lg" len="lg"/>
            <a:tailEnd type="oval" w="med" len="med"/>
          </a:ln>
        </p:spPr>
      </p:cxnSp>
      <p:cxnSp>
        <p:nvCxnSpPr>
          <p:cNvPr id="22" name="Google Shape;238;p19">
            <a:extLst>
              <a:ext uri="{FF2B5EF4-FFF2-40B4-BE49-F238E27FC236}">
                <a16:creationId xmlns:a16="http://schemas.microsoft.com/office/drawing/2014/main" id="{4AE5B42B-3F9F-466E-8BEB-C302AC485799}"/>
              </a:ext>
            </a:extLst>
          </p:cNvPr>
          <p:cNvCxnSpPr/>
          <p:nvPr/>
        </p:nvCxnSpPr>
        <p:spPr>
          <a:xfrm rot="10800000">
            <a:off x="1459721" y="4177947"/>
            <a:ext cx="0" cy="525827"/>
          </a:xfrm>
          <a:prstGeom prst="straightConnector1">
            <a:avLst/>
          </a:prstGeom>
          <a:noFill/>
          <a:ln w="25400" cap="flat" cmpd="sng">
            <a:solidFill>
              <a:srgbClr val="FC1E27"/>
            </a:solidFill>
            <a:prstDash val="solid"/>
            <a:round/>
            <a:headEnd type="oval" w="lg" len="lg"/>
            <a:tailEnd type="oval" w="med" len="med"/>
          </a:ln>
        </p:spPr>
      </p:cxnSp>
      <p:cxnSp>
        <p:nvCxnSpPr>
          <p:cNvPr id="23" name="Google Shape;239;p19">
            <a:extLst>
              <a:ext uri="{FF2B5EF4-FFF2-40B4-BE49-F238E27FC236}">
                <a16:creationId xmlns:a16="http://schemas.microsoft.com/office/drawing/2014/main" id="{92D3D3EA-8DB7-4686-AAFB-82EB7DE7864C}"/>
              </a:ext>
            </a:extLst>
          </p:cNvPr>
          <p:cNvCxnSpPr/>
          <p:nvPr/>
        </p:nvCxnSpPr>
        <p:spPr>
          <a:xfrm rot="10800000">
            <a:off x="2479004" y="4177947"/>
            <a:ext cx="0" cy="525827"/>
          </a:xfrm>
          <a:prstGeom prst="straightConnector1">
            <a:avLst/>
          </a:prstGeom>
          <a:noFill/>
          <a:ln w="25400" cap="flat" cmpd="sng">
            <a:solidFill>
              <a:srgbClr val="FC1E27"/>
            </a:solidFill>
            <a:prstDash val="solid"/>
            <a:round/>
            <a:headEnd type="oval" w="lg" len="lg"/>
            <a:tailEnd type="oval" w="med" len="med"/>
          </a:ln>
        </p:spPr>
      </p:cxnSp>
      <p:cxnSp>
        <p:nvCxnSpPr>
          <p:cNvPr id="24" name="Google Shape;240;p19">
            <a:extLst>
              <a:ext uri="{FF2B5EF4-FFF2-40B4-BE49-F238E27FC236}">
                <a16:creationId xmlns:a16="http://schemas.microsoft.com/office/drawing/2014/main" id="{D187F0A1-DD03-4489-9A12-A2525F7BC98D}"/>
              </a:ext>
            </a:extLst>
          </p:cNvPr>
          <p:cNvCxnSpPr/>
          <p:nvPr/>
        </p:nvCxnSpPr>
        <p:spPr>
          <a:xfrm rot="10800000">
            <a:off x="3498285" y="4177947"/>
            <a:ext cx="0" cy="525827"/>
          </a:xfrm>
          <a:prstGeom prst="straightConnector1">
            <a:avLst/>
          </a:prstGeom>
          <a:noFill/>
          <a:ln w="25400" cap="flat" cmpd="sng">
            <a:solidFill>
              <a:srgbClr val="FC1E27"/>
            </a:solidFill>
            <a:prstDash val="solid"/>
            <a:round/>
            <a:headEnd type="oval" w="lg" len="lg"/>
            <a:tailEnd type="oval" w="med" len="med"/>
          </a:ln>
        </p:spPr>
      </p:cxnSp>
      <p:cxnSp>
        <p:nvCxnSpPr>
          <p:cNvPr id="25" name="Google Shape;241;p19">
            <a:extLst>
              <a:ext uri="{FF2B5EF4-FFF2-40B4-BE49-F238E27FC236}">
                <a16:creationId xmlns:a16="http://schemas.microsoft.com/office/drawing/2014/main" id="{214445C7-B1A5-46C8-A2E2-58B7E096D540}"/>
              </a:ext>
            </a:extLst>
          </p:cNvPr>
          <p:cNvCxnSpPr/>
          <p:nvPr/>
        </p:nvCxnSpPr>
        <p:spPr>
          <a:xfrm rot="10800000">
            <a:off x="4517567" y="4177947"/>
            <a:ext cx="0" cy="525827"/>
          </a:xfrm>
          <a:prstGeom prst="straightConnector1">
            <a:avLst/>
          </a:prstGeom>
          <a:noFill/>
          <a:ln w="25400" cap="flat" cmpd="sng">
            <a:solidFill>
              <a:srgbClr val="FC1E27"/>
            </a:solidFill>
            <a:prstDash val="solid"/>
            <a:round/>
            <a:headEnd type="oval" w="lg" len="lg"/>
            <a:tailEnd type="oval" w="med" len="med"/>
          </a:ln>
        </p:spPr>
      </p:cxnSp>
      <p:cxnSp>
        <p:nvCxnSpPr>
          <p:cNvPr id="26" name="Google Shape;242;p19">
            <a:extLst>
              <a:ext uri="{FF2B5EF4-FFF2-40B4-BE49-F238E27FC236}">
                <a16:creationId xmlns:a16="http://schemas.microsoft.com/office/drawing/2014/main" id="{C85EFEC9-B39B-48B6-BA5C-87A6FD39B417}"/>
              </a:ext>
            </a:extLst>
          </p:cNvPr>
          <p:cNvCxnSpPr/>
          <p:nvPr/>
        </p:nvCxnSpPr>
        <p:spPr>
          <a:xfrm rot="10800000">
            <a:off x="5536849" y="4177947"/>
            <a:ext cx="0" cy="525827"/>
          </a:xfrm>
          <a:prstGeom prst="straightConnector1">
            <a:avLst/>
          </a:prstGeom>
          <a:noFill/>
          <a:ln w="25400" cap="flat" cmpd="sng">
            <a:solidFill>
              <a:srgbClr val="FC1E27"/>
            </a:solidFill>
            <a:prstDash val="solid"/>
            <a:round/>
            <a:headEnd type="oval" w="lg" len="lg"/>
            <a:tailEnd type="oval" w="med" len="med"/>
          </a:ln>
        </p:spPr>
      </p:cxnSp>
      <p:cxnSp>
        <p:nvCxnSpPr>
          <p:cNvPr id="27" name="Google Shape;243;p19">
            <a:extLst>
              <a:ext uri="{FF2B5EF4-FFF2-40B4-BE49-F238E27FC236}">
                <a16:creationId xmlns:a16="http://schemas.microsoft.com/office/drawing/2014/main" id="{082AA104-5B94-4EE9-AA1C-9EE4B36ED9B2}"/>
              </a:ext>
            </a:extLst>
          </p:cNvPr>
          <p:cNvCxnSpPr/>
          <p:nvPr/>
        </p:nvCxnSpPr>
        <p:spPr>
          <a:xfrm rot="10800000">
            <a:off x="6555548" y="4177946"/>
            <a:ext cx="0" cy="525827"/>
          </a:xfrm>
          <a:prstGeom prst="straightConnector1">
            <a:avLst/>
          </a:prstGeom>
          <a:noFill/>
          <a:ln w="25400" cap="flat" cmpd="sng">
            <a:solidFill>
              <a:srgbClr val="FC1E27"/>
            </a:solidFill>
            <a:prstDash val="solid"/>
            <a:round/>
            <a:headEnd type="oval" w="lg" len="lg"/>
            <a:tailEnd type="oval" w="med" len="med"/>
          </a:ln>
        </p:spPr>
      </p:cxnSp>
      <p:cxnSp>
        <p:nvCxnSpPr>
          <p:cNvPr id="28" name="Google Shape;244;p19">
            <a:extLst>
              <a:ext uri="{FF2B5EF4-FFF2-40B4-BE49-F238E27FC236}">
                <a16:creationId xmlns:a16="http://schemas.microsoft.com/office/drawing/2014/main" id="{6EA0B212-96FA-4DAD-A48B-B4E3AA10D3E3}"/>
              </a:ext>
            </a:extLst>
          </p:cNvPr>
          <p:cNvCxnSpPr/>
          <p:nvPr/>
        </p:nvCxnSpPr>
        <p:spPr>
          <a:xfrm rot="10800000">
            <a:off x="7575415" y="4177947"/>
            <a:ext cx="0" cy="525827"/>
          </a:xfrm>
          <a:prstGeom prst="straightConnector1">
            <a:avLst/>
          </a:prstGeom>
          <a:noFill/>
          <a:ln w="25400" cap="flat" cmpd="sng">
            <a:solidFill>
              <a:srgbClr val="FC1E27"/>
            </a:solidFill>
            <a:prstDash val="solid"/>
            <a:round/>
            <a:headEnd type="oval" w="lg" len="lg"/>
            <a:tailEnd type="oval" w="med" len="med"/>
          </a:ln>
        </p:spPr>
      </p:cxnSp>
      <p:cxnSp>
        <p:nvCxnSpPr>
          <p:cNvPr id="29" name="Google Shape;245;p19">
            <a:extLst>
              <a:ext uri="{FF2B5EF4-FFF2-40B4-BE49-F238E27FC236}">
                <a16:creationId xmlns:a16="http://schemas.microsoft.com/office/drawing/2014/main" id="{DD06334F-4B1C-47DA-A433-ABD5176CADC1}"/>
              </a:ext>
            </a:extLst>
          </p:cNvPr>
          <p:cNvCxnSpPr/>
          <p:nvPr/>
        </p:nvCxnSpPr>
        <p:spPr>
          <a:xfrm rot="10800000">
            <a:off x="8594696" y="4177947"/>
            <a:ext cx="0" cy="525827"/>
          </a:xfrm>
          <a:prstGeom prst="straightConnector1">
            <a:avLst/>
          </a:prstGeom>
          <a:noFill/>
          <a:ln w="25400" cap="flat" cmpd="sng">
            <a:solidFill>
              <a:srgbClr val="FC1E27"/>
            </a:solidFill>
            <a:prstDash val="solid"/>
            <a:round/>
            <a:headEnd type="oval" w="lg" len="lg"/>
            <a:tailEnd type="oval" w="med" len="med"/>
          </a:ln>
        </p:spPr>
      </p:cxnSp>
      <p:cxnSp>
        <p:nvCxnSpPr>
          <p:cNvPr id="30" name="Google Shape;246;p19">
            <a:extLst>
              <a:ext uri="{FF2B5EF4-FFF2-40B4-BE49-F238E27FC236}">
                <a16:creationId xmlns:a16="http://schemas.microsoft.com/office/drawing/2014/main" id="{4824FB58-3259-4D16-A52D-720DF1184713}"/>
              </a:ext>
            </a:extLst>
          </p:cNvPr>
          <p:cNvCxnSpPr/>
          <p:nvPr/>
        </p:nvCxnSpPr>
        <p:spPr>
          <a:xfrm rot="10800000">
            <a:off x="9613976" y="4177947"/>
            <a:ext cx="0" cy="525827"/>
          </a:xfrm>
          <a:prstGeom prst="straightConnector1">
            <a:avLst/>
          </a:prstGeom>
          <a:noFill/>
          <a:ln w="25400" cap="flat" cmpd="sng">
            <a:solidFill>
              <a:srgbClr val="FC1E27"/>
            </a:solidFill>
            <a:prstDash val="solid"/>
            <a:round/>
            <a:headEnd type="oval" w="lg" len="lg"/>
            <a:tailEnd type="oval" w="med" len="med"/>
          </a:ln>
        </p:spPr>
      </p:cxnSp>
      <p:sp>
        <p:nvSpPr>
          <p:cNvPr id="31" name="Google Shape;247;p19">
            <a:extLst>
              <a:ext uri="{FF2B5EF4-FFF2-40B4-BE49-F238E27FC236}">
                <a16:creationId xmlns:a16="http://schemas.microsoft.com/office/drawing/2014/main" id="{F682DDE4-125C-4C0A-834E-A6876D5AC6B5}"/>
              </a:ext>
            </a:extLst>
          </p:cNvPr>
          <p:cNvSpPr txBox="1">
            <a:spLocks noChangeAspect="1"/>
          </p:cNvSpPr>
          <p:nvPr/>
        </p:nvSpPr>
        <p:spPr>
          <a:xfrm>
            <a:off x="29195" y="4971746"/>
            <a:ext cx="830229"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2004</a:t>
            </a:r>
            <a:endParaRPr sz="1867" dirty="0">
              <a:solidFill>
                <a:srgbClr val="000000"/>
              </a:solidFill>
              <a:latin typeface="Arial"/>
              <a:ea typeface="Arial"/>
              <a:cs typeface="Arial"/>
              <a:sym typeface="Arial"/>
            </a:endParaRPr>
          </a:p>
        </p:txBody>
      </p:sp>
      <p:sp>
        <p:nvSpPr>
          <p:cNvPr id="32" name="Google Shape;248;p19">
            <a:extLst>
              <a:ext uri="{FF2B5EF4-FFF2-40B4-BE49-F238E27FC236}">
                <a16:creationId xmlns:a16="http://schemas.microsoft.com/office/drawing/2014/main" id="{9A15318D-3969-4619-BBAC-7A00EEEFB08E}"/>
              </a:ext>
            </a:extLst>
          </p:cNvPr>
          <p:cNvSpPr txBox="1"/>
          <p:nvPr/>
        </p:nvSpPr>
        <p:spPr>
          <a:xfrm>
            <a:off x="1108437" y="4971746"/>
            <a:ext cx="697319"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2006</a:t>
            </a:r>
            <a:endParaRPr sz="1867" dirty="0">
              <a:solidFill>
                <a:srgbClr val="000000"/>
              </a:solidFill>
              <a:latin typeface="Arial"/>
              <a:ea typeface="Arial"/>
              <a:cs typeface="Arial"/>
              <a:sym typeface="Arial"/>
            </a:endParaRPr>
          </a:p>
        </p:txBody>
      </p:sp>
      <p:sp>
        <p:nvSpPr>
          <p:cNvPr id="33" name="Google Shape;249;p19">
            <a:extLst>
              <a:ext uri="{FF2B5EF4-FFF2-40B4-BE49-F238E27FC236}">
                <a16:creationId xmlns:a16="http://schemas.microsoft.com/office/drawing/2014/main" id="{EB2E52E5-D987-4281-9A20-1F49B8FDBC63}"/>
              </a:ext>
            </a:extLst>
          </p:cNvPr>
          <p:cNvSpPr txBox="1"/>
          <p:nvPr/>
        </p:nvSpPr>
        <p:spPr>
          <a:xfrm>
            <a:off x="2039949" y="4964545"/>
            <a:ext cx="869667"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2009</a:t>
            </a:r>
            <a:endParaRPr sz="1867" dirty="0">
              <a:solidFill>
                <a:srgbClr val="000000"/>
              </a:solidFill>
              <a:latin typeface="Arial"/>
              <a:ea typeface="Arial"/>
              <a:cs typeface="Arial"/>
              <a:sym typeface="Arial"/>
            </a:endParaRPr>
          </a:p>
        </p:txBody>
      </p:sp>
      <p:sp>
        <p:nvSpPr>
          <p:cNvPr id="34" name="Google Shape;250;p19">
            <a:extLst>
              <a:ext uri="{FF2B5EF4-FFF2-40B4-BE49-F238E27FC236}">
                <a16:creationId xmlns:a16="http://schemas.microsoft.com/office/drawing/2014/main" id="{81BF0D09-A24E-4F54-94EA-96E10F2C0735}"/>
              </a:ext>
            </a:extLst>
          </p:cNvPr>
          <p:cNvSpPr txBox="1"/>
          <p:nvPr/>
        </p:nvSpPr>
        <p:spPr>
          <a:xfrm>
            <a:off x="3150242" y="4971745"/>
            <a:ext cx="717409"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2010</a:t>
            </a:r>
            <a:endParaRPr sz="1867" dirty="0">
              <a:solidFill>
                <a:srgbClr val="000000"/>
              </a:solidFill>
              <a:latin typeface="Arial"/>
              <a:ea typeface="Arial"/>
              <a:cs typeface="Arial"/>
              <a:sym typeface="Arial"/>
            </a:endParaRPr>
          </a:p>
        </p:txBody>
      </p:sp>
      <p:sp>
        <p:nvSpPr>
          <p:cNvPr id="35" name="Google Shape;251;p19">
            <a:extLst>
              <a:ext uri="{FF2B5EF4-FFF2-40B4-BE49-F238E27FC236}">
                <a16:creationId xmlns:a16="http://schemas.microsoft.com/office/drawing/2014/main" id="{F321CEAC-AD0C-460E-ADF5-1271DB4A44D0}"/>
              </a:ext>
            </a:extLst>
          </p:cNvPr>
          <p:cNvSpPr txBox="1"/>
          <p:nvPr/>
        </p:nvSpPr>
        <p:spPr>
          <a:xfrm>
            <a:off x="4159574" y="4971746"/>
            <a:ext cx="729573"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2013</a:t>
            </a:r>
            <a:endParaRPr sz="1867" dirty="0">
              <a:solidFill>
                <a:srgbClr val="000000"/>
              </a:solidFill>
              <a:latin typeface="Arial"/>
              <a:ea typeface="Arial"/>
              <a:cs typeface="Arial"/>
              <a:sym typeface="Arial"/>
            </a:endParaRPr>
          </a:p>
        </p:txBody>
      </p:sp>
      <p:sp>
        <p:nvSpPr>
          <p:cNvPr id="36" name="Google Shape;252;p19">
            <a:extLst>
              <a:ext uri="{FF2B5EF4-FFF2-40B4-BE49-F238E27FC236}">
                <a16:creationId xmlns:a16="http://schemas.microsoft.com/office/drawing/2014/main" id="{C60CE005-C41C-4262-BF8E-241751BBA3E6}"/>
              </a:ext>
            </a:extLst>
          </p:cNvPr>
          <p:cNvSpPr txBox="1"/>
          <p:nvPr/>
        </p:nvSpPr>
        <p:spPr>
          <a:xfrm>
            <a:off x="5173876" y="4971746"/>
            <a:ext cx="830229"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2015</a:t>
            </a:r>
            <a:endParaRPr sz="1867" dirty="0">
              <a:solidFill>
                <a:srgbClr val="000000"/>
              </a:solidFill>
              <a:latin typeface="Arial"/>
              <a:ea typeface="Arial"/>
              <a:cs typeface="Arial"/>
              <a:sym typeface="Arial"/>
            </a:endParaRPr>
          </a:p>
        </p:txBody>
      </p:sp>
      <p:sp>
        <p:nvSpPr>
          <p:cNvPr id="37" name="Google Shape;253;p19">
            <a:extLst>
              <a:ext uri="{FF2B5EF4-FFF2-40B4-BE49-F238E27FC236}">
                <a16:creationId xmlns:a16="http://schemas.microsoft.com/office/drawing/2014/main" id="{FB9E60EE-9FA0-47A1-85E4-112680271C03}"/>
              </a:ext>
            </a:extLst>
          </p:cNvPr>
          <p:cNvSpPr txBox="1"/>
          <p:nvPr/>
        </p:nvSpPr>
        <p:spPr>
          <a:xfrm>
            <a:off x="6139186" y="4964546"/>
            <a:ext cx="844468"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2016</a:t>
            </a:r>
            <a:endParaRPr sz="1867" dirty="0">
              <a:solidFill>
                <a:srgbClr val="000000"/>
              </a:solidFill>
              <a:latin typeface="Arial"/>
              <a:ea typeface="Arial"/>
              <a:cs typeface="Arial"/>
              <a:sym typeface="Arial"/>
            </a:endParaRPr>
          </a:p>
        </p:txBody>
      </p:sp>
      <p:sp>
        <p:nvSpPr>
          <p:cNvPr id="38" name="Google Shape;254;p19">
            <a:extLst>
              <a:ext uri="{FF2B5EF4-FFF2-40B4-BE49-F238E27FC236}">
                <a16:creationId xmlns:a16="http://schemas.microsoft.com/office/drawing/2014/main" id="{44DF7344-81B7-4E68-ACEE-3EBB8F472995}"/>
              </a:ext>
            </a:extLst>
          </p:cNvPr>
          <p:cNvSpPr txBox="1"/>
          <p:nvPr/>
        </p:nvSpPr>
        <p:spPr>
          <a:xfrm>
            <a:off x="7228794" y="4929297"/>
            <a:ext cx="830228"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2017</a:t>
            </a:r>
            <a:endParaRPr sz="1867" dirty="0">
              <a:solidFill>
                <a:srgbClr val="000000"/>
              </a:solidFill>
              <a:latin typeface="Arial"/>
              <a:ea typeface="Arial"/>
              <a:cs typeface="Arial"/>
              <a:sym typeface="Arial"/>
            </a:endParaRPr>
          </a:p>
        </p:txBody>
      </p:sp>
      <p:sp>
        <p:nvSpPr>
          <p:cNvPr id="39" name="Google Shape;255;p19">
            <a:extLst>
              <a:ext uri="{FF2B5EF4-FFF2-40B4-BE49-F238E27FC236}">
                <a16:creationId xmlns:a16="http://schemas.microsoft.com/office/drawing/2014/main" id="{1574F10F-AAF3-423A-BE0B-3D582DE065E7}"/>
              </a:ext>
            </a:extLst>
          </p:cNvPr>
          <p:cNvSpPr txBox="1"/>
          <p:nvPr/>
        </p:nvSpPr>
        <p:spPr>
          <a:xfrm>
            <a:off x="8239849" y="4971746"/>
            <a:ext cx="728595"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2018</a:t>
            </a:r>
            <a:endParaRPr sz="1867" dirty="0">
              <a:solidFill>
                <a:srgbClr val="000000"/>
              </a:solidFill>
              <a:latin typeface="Arial"/>
              <a:ea typeface="Arial"/>
              <a:cs typeface="Arial"/>
              <a:sym typeface="Arial"/>
            </a:endParaRPr>
          </a:p>
        </p:txBody>
      </p:sp>
      <p:sp>
        <p:nvSpPr>
          <p:cNvPr id="40" name="Google Shape;256;p19">
            <a:extLst>
              <a:ext uri="{FF2B5EF4-FFF2-40B4-BE49-F238E27FC236}">
                <a16:creationId xmlns:a16="http://schemas.microsoft.com/office/drawing/2014/main" id="{3D0E6709-F7D6-43D8-8346-C1253E1C5B54}"/>
              </a:ext>
            </a:extLst>
          </p:cNvPr>
          <p:cNvSpPr txBox="1"/>
          <p:nvPr/>
        </p:nvSpPr>
        <p:spPr>
          <a:xfrm>
            <a:off x="9260369" y="4971746"/>
            <a:ext cx="749105"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2019</a:t>
            </a:r>
            <a:endParaRPr sz="1867" dirty="0">
              <a:solidFill>
                <a:srgbClr val="000000"/>
              </a:solidFill>
              <a:latin typeface="Arial"/>
              <a:ea typeface="Arial"/>
              <a:cs typeface="Arial"/>
              <a:sym typeface="Arial"/>
            </a:endParaRPr>
          </a:p>
        </p:txBody>
      </p:sp>
      <p:sp>
        <p:nvSpPr>
          <p:cNvPr id="41" name="Google Shape;257;p19">
            <a:extLst>
              <a:ext uri="{FF2B5EF4-FFF2-40B4-BE49-F238E27FC236}">
                <a16:creationId xmlns:a16="http://schemas.microsoft.com/office/drawing/2014/main" id="{C652A4F7-46BC-4E8E-8465-1EB9661A43C3}"/>
              </a:ext>
            </a:extLst>
          </p:cNvPr>
          <p:cNvSpPr txBox="1"/>
          <p:nvPr/>
        </p:nvSpPr>
        <p:spPr>
          <a:xfrm>
            <a:off x="56525" y="3490101"/>
            <a:ext cx="1033593" cy="430833"/>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00" b="1" dirty="0">
                <a:solidFill>
                  <a:srgbClr val="2C2C2C"/>
                </a:solidFill>
                <a:latin typeface="Arial"/>
                <a:ea typeface="Arial"/>
                <a:cs typeface="Arial"/>
                <a:sym typeface="Arial"/>
              </a:rPr>
              <a:t>Hindi Music &amp; Bollywood</a:t>
            </a:r>
            <a:endParaRPr lang="en-US" sz="1000" dirty="0">
              <a:solidFill>
                <a:srgbClr val="000000"/>
              </a:solidFill>
              <a:latin typeface="Arial"/>
              <a:ea typeface="Arial"/>
              <a:cs typeface="Arial"/>
              <a:sym typeface="Arial"/>
            </a:endParaRPr>
          </a:p>
        </p:txBody>
      </p:sp>
      <p:sp>
        <p:nvSpPr>
          <p:cNvPr id="42" name="Google Shape;258;p19">
            <a:extLst>
              <a:ext uri="{FF2B5EF4-FFF2-40B4-BE49-F238E27FC236}">
                <a16:creationId xmlns:a16="http://schemas.microsoft.com/office/drawing/2014/main" id="{CA3ED7ED-EA21-4132-9CCE-AD4913675343}"/>
              </a:ext>
            </a:extLst>
          </p:cNvPr>
          <p:cNvSpPr txBox="1"/>
          <p:nvPr/>
        </p:nvSpPr>
        <p:spPr>
          <a:xfrm>
            <a:off x="1040621" y="3429766"/>
            <a:ext cx="987936" cy="584721"/>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00" b="1" dirty="0">
                <a:solidFill>
                  <a:srgbClr val="2C2C2C"/>
                </a:solidFill>
                <a:latin typeface="Arial"/>
                <a:ea typeface="Arial"/>
                <a:cs typeface="Arial"/>
                <a:sym typeface="Arial"/>
              </a:rPr>
              <a:t>English General News</a:t>
            </a:r>
            <a:endParaRPr sz="1000" dirty="0">
              <a:solidFill>
                <a:srgbClr val="000000"/>
              </a:solidFill>
              <a:latin typeface="Arial"/>
              <a:ea typeface="Arial"/>
              <a:cs typeface="Arial"/>
              <a:sym typeface="Arial"/>
            </a:endParaRPr>
          </a:p>
        </p:txBody>
      </p:sp>
      <p:sp>
        <p:nvSpPr>
          <p:cNvPr id="43" name="Google Shape;259;p19">
            <a:extLst>
              <a:ext uri="{FF2B5EF4-FFF2-40B4-BE49-F238E27FC236}">
                <a16:creationId xmlns:a16="http://schemas.microsoft.com/office/drawing/2014/main" id="{369526EB-637A-490A-89DE-03A69EFB3D34}"/>
              </a:ext>
            </a:extLst>
          </p:cNvPr>
          <p:cNvSpPr txBox="1"/>
          <p:nvPr/>
        </p:nvSpPr>
        <p:spPr>
          <a:xfrm>
            <a:off x="2090304" y="3437145"/>
            <a:ext cx="987936" cy="584721"/>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00" b="1" dirty="0">
                <a:solidFill>
                  <a:srgbClr val="2C2C2C"/>
                </a:solidFill>
                <a:latin typeface="Arial"/>
                <a:ea typeface="Arial"/>
                <a:cs typeface="Arial"/>
                <a:sym typeface="Arial"/>
              </a:rPr>
              <a:t>English Business News</a:t>
            </a:r>
            <a:endParaRPr sz="1000" dirty="0">
              <a:solidFill>
                <a:srgbClr val="000000"/>
              </a:solidFill>
              <a:latin typeface="Arial"/>
              <a:ea typeface="Arial"/>
              <a:cs typeface="Arial"/>
              <a:sym typeface="Arial"/>
            </a:endParaRPr>
          </a:p>
        </p:txBody>
      </p:sp>
      <p:sp>
        <p:nvSpPr>
          <p:cNvPr id="44" name="Google Shape;260;p19">
            <a:extLst>
              <a:ext uri="{FF2B5EF4-FFF2-40B4-BE49-F238E27FC236}">
                <a16:creationId xmlns:a16="http://schemas.microsoft.com/office/drawing/2014/main" id="{A40BF545-60D1-4407-8320-937571D9C97C}"/>
              </a:ext>
            </a:extLst>
          </p:cNvPr>
          <p:cNvSpPr txBox="1"/>
          <p:nvPr/>
        </p:nvSpPr>
        <p:spPr>
          <a:xfrm>
            <a:off x="3142832" y="3522896"/>
            <a:ext cx="987936" cy="430833"/>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00" b="1" dirty="0">
                <a:solidFill>
                  <a:srgbClr val="2C2C2C"/>
                </a:solidFill>
                <a:latin typeface="Arial"/>
                <a:ea typeface="Arial"/>
                <a:cs typeface="Arial"/>
                <a:sym typeface="Arial"/>
              </a:rPr>
              <a:t>English Movies</a:t>
            </a:r>
            <a:endParaRPr sz="1000" dirty="0">
              <a:solidFill>
                <a:srgbClr val="000000"/>
              </a:solidFill>
              <a:latin typeface="Arial"/>
              <a:ea typeface="Arial"/>
              <a:cs typeface="Arial"/>
              <a:sym typeface="Arial"/>
            </a:endParaRPr>
          </a:p>
        </p:txBody>
      </p:sp>
      <p:sp>
        <p:nvSpPr>
          <p:cNvPr id="45" name="Google Shape;261;p19">
            <a:extLst>
              <a:ext uri="{FF2B5EF4-FFF2-40B4-BE49-F238E27FC236}">
                <a16:creationId xmlns:a16="http://schemas.microsoft.com/office/drawing/2014/main" id="{36424E88-0ECF-4BEB-B61D-E42911C5EBAD}"/>
              </a:ext>
            </a:extLst>
          </p:cNvPr>
          <p:cNvSpPr txBox="1"/>
          <p:nvPr/>
        </p:nvSpPr>
        <p:spPr>
          <a:xfrm>
            <a:off x="4130534" y="3370879"/>
            <a:ext cx="984455" cy="656792"/>
          </a:xfrm>
          <a:prstGeom prst="rect">
            <a:avLst/>
          </a:prstGeom>
          <a:noFill/>
          <a:ln>
            <a:noFill/>
          </a:ln>
        </p:spPr>
        <p:txBody>
          <a:bodyPr spcFirstLastPara="1" wrap="square" lIns="121900" tIns="60933" rIns="121900" bIns="60933" anchor="t" anchorCtr="0">
            <a:spAutoFit/>
          </a:bodyPr>
          <a:lstStyle/>
          <a:p>
            <a:pPr algn="ctr">
              <a:buClr>
                <a:srgbClr val="000000"/>
              </a:buClr>
              <a:buSzPts val="600"/>
            </a:pPr>
            <a:r>
              <a:rPr lang="en-US" sz="867" b="1" dirty="0">
                <a:solidFill>
                  <a:srgbClr val="2C2C2C"/>
                </a:solidFill>
                <a:latin typeface="Arial"/>
                <a:ea typeface="Arial"/>
                <a:cs typeface="Arial"/>
                <a:sym typeface="Arial"/>
              </a:rPr>
              <a:t>English Entertainment &amp; Strategic Think Tank</a:t>
            </a:r>
            <a:endParaRPr sz="867" dirty="0">
              <a:solidFill>
                <a:srgbClr val="000000"/>
              </a:solidFill>
              <a:latin typeface="Arial"/>
              <a:ea typeface="Arial"/>
              <a:cs typeface="Arial"/>
              <a:sym typeface="Arial"/>
            </a:endParaRPr>
          </a:p>
        </p:txBody>
      </p:sp>
      <p:sp>
        <p:nvSpPr>
          <p:cNvPr id="46" name="Google Shape;262;p19">
            <a:extLst>
              <a:ext uri="{FF2B5EF4-FFF2-40B4-BE49-F238E27FC236}">
                <a16:creationId xmlns:a16="http://schemas.microsoft.com/office/drawing/2014/main" id="{B1C8F854-8E1F-4135-9D93-C89D58FE0988}"/>
              </a:ext>
            </a:extLst>
          </p:cNvPr>
          <p:cNvSpPr txBox="1"/>
          <p:nvPr/>
        </p:nvSpPr>
        <p:spPr>
          <a:xfrm>
            <a:off x="5123327" y="3518688"/>
            <a:ext cx="987936" cy="430833"/>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00" b="1" dirty="0">
                <a:solidFill>
                  <a:srgbClr val="2C2C2C"/>
                </a:solidFill>
                <a:latin typeface="Arial"/>
                <a:ea typeface="Arial"/>
                <a:cs typeface="Arial"/>
                <a:sym typeface="Arial"/>
              </a:rPr>
              <a:t>Discerning</a:t>
            </a:r>
            <a:endParaRPr sz="1000" dirty="0">
              <a:solidFill>
                <a:srgbClr val="000000"/>
              </a:solidFill>
              <a:latin typeface="Arial"/>
              <a:ea typeface="Arial"/>
              <a:cs typeface="Arial"/>
              <a:sym typeface="Arial"/>
            </a:endParaRPr>
          </a:p>
          <a:p>
            <a:pPr algn="ctr">
              <a:buClr>
                <a:srgbClr val="000000"/>
              </a:buClr>
              <a:buSzPts val="800"/>
            </a:pPr>
            <a:r>
              <a:rPr lang="en-US" sz="1000" b="1" dirty="0">
                <a:solidFill>
                  <a:srgbClr val="2C2C2C"/>
                </a:solidFill>
                <a:latin typeface="Arial"/>
                <a:ea typeface="Arial"/>
                <a:cs typeface="Arial"/>
                <a:sym typeface="Arial"/>
              </a:rPr>
              <a:t>Cinema</a:t>
            </a:r>
            <a:endParaRPr sz="1000" dirty="0">
              <a:solidFill>
                <a:srgbClr val="000000"/>
              </a:solidFill>
              <a:latin typeface="Arial"/>
              <a:ea typeface="Arial"/>
              <a:cs typeface="Arial"/>
              <a:sym typeface="Arial"/>
            </a:endParaRPr>
          </a:p>
        </p:txBody>
      </p:sp>
      <p:sp>
        <p:nvSpPr>
          <p:cNvPr id="47" name="Google Shape;263;p19">
            <a:extLst>
              <a:ext uri="{FF2B5EF4-FFF2-40B4-BE49-F238E27FC236}">
                <a16:creationId xmlns:a16="http://schemas.microsoft.com/office/drawing/2014/main" id="{95853BBC-778A-4E24-99BE-EECB7A9923F9}"/>
              </a:ext>
            </a:extLst>
          </p:cNvPr>
          <p:cNvSpPr txBox="1"/>
          <p:nvPr/>
        </p:nvSpPr>
        <p:spPr>
          <a:xfrm>
            <a:off x="6200099" y="3357072"/>
            <a:ext cx="987936" cy="65679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867" b="1" dirty="0">
                <a:solidFill>
                  <a:srgbClr val="2C2C2C"/>
                </a:solidFill>
                <a:latin typeface="Arial"/>
                <a:ea typeface="Arial"/>
                <a:cs typeface="Arial"/>
                <a:sym typeface="Arial"/>
              </a:rPr>
              <a:t>Movie Channel Extensions &amp; HD Variants</a:t>
            </a:r>
            <a:endParaRPr sz="867" dirty="0">
              <a:solidFill>
                <a:srgbClr val="000000"/>
              </a:solidFill>
              <a:latin typeface="Arial"/>
              <a:ea typeface="Arial"/>
              <a:cs typeface="Arial"/>
              <a:sym typeface="Arial"/>
            </a:endParaRPr>
          </a:p>
        </p:txBody>
      </p:sp>
      <p:sp>
        <p:nvSpPr>
          <p:cNvPr id="48" name="Google Shape;264;p19">
            <a:extLst>
              <a:ext uri="{FF2B5EF4-FFF2-40B4-BE49-F238E27FC236}">
                <a16:creationId xmlns:a16="http://schemas.microsoft.com/office/drawing/2014/main" id="{F61F3ED6-DDA7-4327-88FC-F59B1D5FDF85}"/>
              </a:ext>
            </a:extLst>
          </p:cNvPr>
          <p:cNvSpPr txBox="1"/>
          <p:nvPr/>
        </p:nvSpPr>
        <p:spPr>
          <a:xfrm>
            <a:off x="7224173" y="3398403"/>
            <a:ext cx="987936" cy="584721"/>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00" b="1" dirty="0">
                <a:solidFill>
                  <a:srgbClr val="2C2C2C"/>
                </a:solidFill>
                <a:latin typeface="Arial"/>
                <a:ea typeface="Arial"/>
                <a:cs typeface="Arial"/>
                <a:sym typeface="Arial"/>
              </a:rPr>
              <a:t>English News Extensions</a:t>
            </a:r>
            <a:endParaRPr sz="1000" dirty="0">
              <a:solidFill>
                <a:srgbClr val="000000"/>
              </a:solidFill>
              <a:latin typeface="Arial"/>
              <a:ea typeface="Arial"/>
              <a:cs typeface="Arial"/>
              <a:sym typeface="Arial"/>
            </a:endParaRPr>
          </a:p>
        </p:txBody>
      </p:sp>
      <p:sp>
        <p:nvSpPr>
          <p:cNvPr id="49" name="Google Shape;265;p19">
            <a:extLst>
              <a:ext uri="{FF2B5EF4-FFF2-40B4-BE49-F238E27FC236}">
                <a16:creationId xmlns:a16="http://schemas.microsoft.com/office/drawing/2014/main" id="{ED65CBDE-EA29-467D-BEAD-06A12DA469CD}"/>
              </a:ext>
            </a:extLst>
          </p:cNvPr>
          <p:cNvSpPr txBox="1"/>
          <p:nvPr/>
        </p:nvSpPr>
        <p:spPr>
          <a:xfrm>
            <a:off x="8188456" y="3427405"/>
            <a:ext cx="1021091" cy="584721"/>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00" b="1" dirty="0">
                <a:solidFill>
                  <a:srgbClr val="2C2C2C"/>
                </a:solidFill>
                <a:latin typeface="Arial"/>
                <a:ea typeface="Arial"/>
                <a:cs typeface="Arial"/>
                <a:sym typeface="Arial"/>
              </a:rPr>
              <a:t>Original Content – Digital</a:t>
            </a:r>
            <a:endParaRPr sz="1000" dirty="0">
              <a:solidFill>
                <a:srgbClr val="000000"/>
              </a:solidFill>
              <a:latin typeface="Arial"/>
              <a:ea typeface="Arial"/>
              <a:cs typeface="Arial"/>
              <a:sym typeface="Arial"/>
            </a:endParaRPr>
          </a:p>
        </p:txBody>
      </p:sp>
      <p:sp>
        <p:nvSpPr>
          <p:cNvPr id="50" name="Google Shape;266;p19">
            <a:extLst>
              <a:ext uri="{FF2B5EF4-FFF2-40B4-BE49-F238E27FC236}">
                <a16:creationId xmlns:a16="http://schemas.microsoft.com/office/drawing/2014/main" id="{4650130D-89E2-4B10-8E18-0AF69A4857B1}"/>
              </a:ext>
            </a:extLst>
          </p:cNvPr>
          <p:cNvSpPr txBox="1"/>
          <p:nvPr/>
        </p:nvSpPr>
        <p:spPr>
          <a:xfrm>
            <a:off x="9191157" y="3420858"/>
            <a:ext cx="1045728" cy="584721"/>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00" b="1" dirty="0">
                <a:solidFill>
                  <a:srgbClr val="2C2C2C"/>
                </a:solidFill>
                <a:latin typeface="Arial"/>
                <a:ea typeface="Arial"/>
                <a:cs typeface="Arial"/>
                <a:sym typeface="Arial"/>
              </a:rPr>
              <a:t>Originals – Factual Content</a:t>
            </a:r>
            <a:endParaRPr sz="1000" dirty="0">
              <a:solidFill>
                <a:srgbClr val="000000"/>
              </a:solidFill>
              <a:latin typeface="Arial"/>
              <a:ea typeface="Arial"/>
              <a:cs typeface="Arial"/>
              <a:sym typeface="Arial"/>
            </a:endParaRPr>
          </a:p>
        </p:txBody>
      </p:sp>
      <p:pic>
        <p:nvPicPr>
          <p:cNvPr id="51" name="Google Shape;267;p19">
            <a:extLst>
              <a:ext uri="{FF2B5EF4-FFF2-40B4-BE49-F238E27FC236}">
                <a16:creationId xmlns:a16="http://schemas.microsoft.com/office/drawing/2014/main" id="{C9EDA669-C011-46D8-B400-53D5394CEA45}"/>
              </a:ext>
            </a:extLst>
          </p:cNvPr>
          <p:cNvPicPr preferRelativeResize="0">
            <a:picLocks noChangeAspect="1"/>
          </p:cNvPicPr>
          <p:nvPr/>
        </p:nvPicPr>
        <p:blipFill rotWithShape="1">
          <a:blip r:embed="rId2" cstate="hqprint">
            <a:alphaModFix/>
            <a:extLst>
              <a:ext uri="{28A0092B-C50C-407E-A947-70E740481C1C}">
                <a14:useLocalDpi xmlns:a14="http://schemas.microsoft.com/office/drawing/2010/main"/>
              </a:ext>
            </a:extLst>
          </a:blip>
          <a:srcRect/>
          <a:stretch/>
        </p:blipFill>
        <p:spPr>
          <a:xfrm>
            <a:off x="113664" y="2775270"/>
            <a:ext cx="736387" cy="248300"/>
          </a:xfrm>
          <a:prstGeom prst="rect">
            <a:avLst/>
          </a:prstGeom>
          <a:noFill/>
          <a:ln>
            <a:noFill/>
          </a:ln>
        </p:spPr>
      </p:pic>
      <p:pic>
        <p:nvPicPr>
          <p:cNvPr id="52" name="Google Shape;268;p19">
            <a:extLst>
              <a:ext uri="{FF2B5EF4-FFF2-40B4-BE49-F238E27FC236}">
                <a16:creationId xmlns:a16="http://schemas.microsoft.com/office/drawing/2014/main" id="{FFF33697-17C8-4C1F-A603-5769731FCA16}"/>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2208741" y="2659226"/>
            <a:ext cx="587047" cy="530961"/>
          </a:xfrm>
          <a:prstGeom prst="rect">
            <a:avLst/>
          </a:prstGeom>
          <a:noFill/>
          <a:ln>
            <a:noFill/>
          </a:ln>
        </p:spPr>
      </p:pic>
      <p:pic>
        <p:nvPicPr>
          <p:cNvPr id="53" name="Google Shape;269;p19">
            <a:extLst>
              <a:ext uri="{FF2B5EF4-FFF2-40B4-BE49-F238E27FC236}">
                <a16:creationId xmlns:a16="http://schemas.microsoft.com/office/drawing/2014/main" id="{40A0A97F-189E-4B1B-88A5-510F9B8EA1B6}"/>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129486" y="2730999"/>
            <a:ext cx="645748" cy="339900"/>
          </a:xfrm>
          <a:prstGeom prst="rect">
            <a:avLst/>
          </a:prstGeom>
          <a:noFill/>
          <a:ln>
            <a:noFill/>
          </a:ln>
        </p:spPr>
      </p:pic>
      <p:pic>
        <p:nvPicPr>
          <p:cNvPr id="54" name="Google Shape;270;p19">
            <a:extLst>
              <a:ext uri="{FF2B5EF4-FFF2-40B4-BE49-F238E27FC236}">
                <a16:creationId xmlns:a16="http://schemas.microsoft.com/office/drawing/2014/main" id="{D4379E13-1A59-4C99-B007-AA6F4F71D66A}"/>
              </a:ext>
            </a:extLst>
          </p:cNvPr>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3183581" y="2766976"/>
            <a:ext cx="684071" cy="270013"/>
          </a:xfrm>
          <a:prstGeom prst="rect">
            <a:avLst/>
          </a:prstGeom>
          <a:noFill/>
          <a:ln>
            <a:noFill/>
          </a:ln>
        </p:spPr>
      </p:pic>
      <p:pic>
        <p:nvPicPr>
          <p:cNvPr id="55" name="Google Shape;271;p19">
            <a:extLst>
              <a:ext uri="{FF2B5EF4-FFF2-40B4-BE49-F238E27FC236}">
                <a16:creationId xmlns:a16="http://schemas.microsoft.com/office/drawing/2014/main" id="{52C9604F-66C5-4A09-8C12-A6FBE851C703}"/>
              </a:ext>
            </a:extLst>
          </p:cNvPr>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4148632" y="2243107"/>
            <a:ext cx="830305" cy="383768"/>
          </a:xfrm>
          <a:prstGeom prst="rect">
            <a:avLst/>
          </a:prstGeom>
          <a:noFill/>
          <a:ln>
            <a:noFill/>
          </a:ln>
        </p:spPr>
      </p:pic>
      <p:pic>
        <p:nvPicPr>
          <p:cNvPr id="56" name="Google Shape;272;p19">
            <a:extLst>
              <a:ext uri="{FF2B5EF4-FFF2-40B4-BE49-F238E27FC236}">
                <a16:creationId xmlns:a16="http://schemas.microsoft.com/office/drawing/2014/main" id="{1A759D10-D676-44AB-A1D3-CF161F82832D}"/>
              </a:ext>
            </a:extLst>
          </p:cNvPr>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5203459" y="2841938"/>
            <a:ext cx="675316" cy="270767"/>
          </a:xfrm>
          <a:prstGeom prst="rect">
            <a:avLst/>
          </a:prstGeom>
          <a:noFill/>
          <a:ln>
            <a:noFill/>
          </a:ln>
        </p:spPr>
      </p:pic>
      <p:pic>
        <p:nvPicPr>
          <p:cNvPr id="57" name="Google Shape;273;p19">
            <a:extLst>
              <a:ext uri="{FF2B5EF4-FFF2-40B4-BE49-F238E27FC236}">
                <a16:creationId xmlns:a16="http://schemas.microsoft.com/office/drawing/2014/main" id="{787E321B-B779-477F-A413-5A4211072907}"/>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4220192" y="2764248"/>
            <a:ext cx="726517" cy="287963"/>
          </a:xfrm>
          <a:prstGeom prst="rect">
            <a:avLst/>
          </a:prstGeom>
          <a:noFill/>
          <a:ln>
            <a:noFill/>
          </a:ln>
        </p:spPr>
      </p:pic>
      <p:pic>
        <p:nvPicPr>
          <p:cNvPr id="59" name="Google Shape;275;p19">
            <a:extLst>
              <a:ext uri="{FF2B5EF4-FFF2-40B4-BE49-F238E27FC236}">
                <a16:creationId xmlns:a16="http://schemas.microsoft.com/office/drawing/2014/main" id="{377EEA56-5688-46EA-A130-027E491B33CD}"/>
              </a:ext>
            </a:extLst>
          </p:cNvPr>
          <p:cNvPicPr preferRelativeResize="0"/>
          <p:nvPr/>
        </p:nvPicPr>
        <p:blipFill rotWithShape="1">
          <a:blip r:embed="rId9">
            <a:alphaModFix/>
            <a:extLst>
              <a:ext uri="{28A0092B-C50C-407E-A947-70E740481C1C}">
                <a14:useLocalDpi xmlns:a14="http://schemas.microsoft.com/office/drawing/2010/main"/>
              </a:ext>
            </a:extLst>
          </a:blip>
          <a:srcRect/>
          <a:stretch/>
        </p:blipFill>
        <p:spPr>
          <a:xfrm>
            <a:off x="6259302" y="2321464"/>
            <a:ext cx="631921" cy="355368"/>
          </a:xfrm>
          <a:prstGeom prst="rect">
            <a:avLst/>
          </a:prstGeom>
          <a:noFill/>
          <a:ln>
            <a:noFill/>
          </a:ln>
        </p:spPr>
      </p:pic>
      <p:pic>
        <p:nvPicPr>
          <p:cNvPr id="60" name="Google Shape;276;p19">
            <a:extLst>
              <a:ext uri="{FF2B5EF4-FFF2-40B4-BE49-F238E27FC236}">
                <a16:creationId xmlns:a16="http://schemas.microsoft.com/office/drawing/2014/main" id="{89DCC189-0FAC-4346-A17F-516DE1F72E44}"/>
              </a:ext>
            </a:extLst>
          </p:cNvPr>
          <p:cNvPicPr preferRelativeResize="0"/>
          <p:nvPr/>
        </p:nvPicPr>
        <p:blipFill rotWithShape="1">
          <a:blip r:embed="rId10" cstate="hqprint">
            <a:alphaModFix/>
            <a:extLst>
              <a:ext uri="{28A0092B-C50C-407E-A947-70E740481C1C}">
                <a14:useLocalDpi xmlns:a14="http://schemas.microsoft.com/office/drawing/2010/main"/>
              </a:ext>
            </a:extLst>
          </a:blip>
          <a:srcRect/>
          <a:stretch/>
        </p:blipFill>
        <p:spPr>
          <a:xfrm>
            <a:off x="6269588" y="1791179"/>
            <a:ext cx="622729" cy="386411"/>
          </a:xfrm>
          <a:prstGeom prst="rect">
            <a:avLst/>
          </a:prstGeom>
          <a:noFill/>
          <a:ln>
            <a:noFill/>
          </a:ln>
        </p:spPr>
      </p:pic>
      <p:pic>
        <p:nvPicPr>
          <p:cNvPr id="62" name="Google Shape;278;p19">
            <a:extLst>
              <a:ext uri="{FF2B5EF4-FFF2-40B4-BE49-F238E27FC236}">
                <a16:creationId xmlns:a16="http://schemas.microsoft.com/office/drawing/2014/main" id="{7C1AD817-1F9D-4A62-B2FE-06BFBE214B70}"/>
              </a:ext>
            </a:extLst>
          </p:cNvPr>
          <p:cNvPicPr preferRelativeResize="0"/>
          <p:nvPr/>
        </p:nvPicPr>
        <p:blipFill rotWithShape="1">
          <a:blip r:embed="rId11">
            <a:alphaModFix/>
            <a:extLst>
              <a:ext uri="{28A0092B-C50C-407E-A947-70E740481C1C}">
                <a14:useLocalDpi xmlns:a14="http://schemas.microsoft.com/office/drawing/2010/main"/>
              </a:ext>
            </a:extLst>
          </a:blip>
          <a:srcRect b="16762"/>
          <a:stretch/>
        </p:blipFill>
        <p:spPr>
          <a:xfrm>
            <a:off x="6197569" y="2809180"/>
            <a:ext cx="816972" cy="261719"/>
          </a:xfrm>
          <a:prstGeom prst="rect">
            <a:avLst/>
          </a:prstGeom>
          <a:noFill/>
          <a:ln>
            <a:noFill/>
          </a:ln>
        </p:spPr>
      </p:pic>
      <p:pic>
        <p:nvPicPr>
          <p:cNvPr id="63" name="Google Shape;279;p19">
            <a:extLst>
              <a:ext uri="{FF2B5EF4-FFF2-40B4-BE49-F238E27FC236}">
                <a16:creationId xmlns:a16="http://schemas.microsoft.com/office/drawing/2014/main" id="{4D14B94F-B78B-4038-810A-DA2E23113E6C}"/>
              </a:ext>
            </a:extLst>
          </p:cNvPr>
          <p:cNvPicPr preferRelativeResize="0"/>
          <p:nvPr/>
        </p:nvPicPr>
        <p:blipFill rotWithShape="1">
          <a:blip r:embed="rId12">
            <a:alphaModFix/>
            <a:extLst>
              <a:ext uri="{28A0092B-C50C-407E-A947-70E740481C1C}">
                <a14:useLocalDpi xmlns:a14="http://schemas.microsoft.com/office/drawing/2010/main"/>
              </a:ext>
            </a:extLst>
          </a:blip>
          <a:srcRect/>
          <a:stretch/>
        </p:blipFill>
        <p:spPr>
          <a:xfrm>
            <a:off x="7325871" y="1820615"/>
            <a:ext cx="518941" cy="487671"/>
          </a:xfrm>
          <a:prstGeom prst="rect">
            <a:avLst/>
          </a:prstGeom>
          <a:noFill/>
          <a:ln>
            <a:noFill/>
          </a:ln>
        </p:spPr>
      </p:pic>
      <p:pic>
        <p:nvPicPr>
          <p:cNvPr id="64" name="Google Shape;280;p19">
            <a:extLst>
              <a:ext uri="{FF2B5EF4-FFF2-40B4-BE49-F238E27FC236}">
                <a16:creationId xmlns:a16="http://schemas.microsoft.com/office/drawing/2014/main" id="{433E77AA-6741-45D4-9BE3-595CC8801569}"/>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7144510" y="2977353"/>
            <a:ext cx="934093" cy="110015"/>
          </a:xfrm>
          <a:prstGeom prst="rect">
            <a:avLst/>
          </a:prstGeom>
          <a:noFill/>
          <a:ln>
            <a:noFill/>
          </a:ln>
        </p:spPr>
      </p:pic>
      <p:pic>
        <p:nvPicPr>
          <p:cNvPr id="65" name="Google Shape;282;p19">
            <a:extLst>
              <a:ext uri="{FF2B5EF4-FFF2-40B4-BE49-F238E27FC236}">
                <a16:creationId xmlns:a16="http://schemas.microsoft.com/office/drawing/2014/main" id="{9EB422DC-6A00-43C7-8EE9-EEE298B03B62}"/>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8233581" y="2731000"/>
            <a:ext cx="830305" cy="435017"/>
          </a:xfrm>
          <a:prstGeom prst="rect">
            <a:avLst/>
          </a:prstGeom>
          <a:noFill/>
          <a:ln>
            <a:noFill/>
          </a:ln>
        </p:spPr>
      </p:pic>
      <p:cxnSp>
        <p:nvCxnSpPr>
          <p:cNvPr id="66" name="Google Shape;283;p19">
            <a:extLst>
              <a:ext uri="{FF2B5EF4-FFF2-40B4-BE49-F238E27FC236}">
                <a16:creationId xmlns:a16="http://schemas.microsoft.com/office/drawing/2014/main" id="{6F2192ED-F10E-45F2-A3C9-A3C4FD9EA4B2}"/>
              </a:ext>
            </a:extLst>
          </p:cNvPr>
          <p:cNvCxnSpPr/>
          <p:nvPr/>
        </p:nvCxnSpPr>
        <p:spPr>
          <a:xfrm>
            <a:off x="988988" y="2322543"/>
            <a:ext cx="0" cy="1855389"/>
          </a:xfrm>
          <a:prstGeom prst="straightConnector1">
            <a:avLst/>
          </a:prstGeom>
          <a:noFill/>
          <a:ln w="9525" cap="flat" cmpd="sng">
            <a:solidFill>
              <a:srgbClr val="2C2C2C"/>
            </a:solidFill>
            <a:prstDash val="solid"/>
            <a:round/>
            <a:headEnd type="none" w="sm" len="sm"/>
            <a:tailEnd type="none" w="sm" len="sm"/>
          </a:ln>
        </p:spPr>
      </p:cxnSp>
      <p:cxnSp>
        <p:nvCxnSpPr>
          <p:cNvPr id="67" name="Google Shape;284;p19">
            <a:extLst>
              <a:ext uri="{FF2B5EF4-FFF2-40B4-BE49-F238E27FC236}">
                <a16:creationId xmlns:a16="http://schemas.microsoft.com/office/drawing/2014/main" id="{3A7E3357-E400-44DD-A127-D8CC2650A9E0}"/>
              </a:ext>
            </a:extLst>
          </p:cNvPr>
          <p:cNvCxnSpPr/>
          <p:nvPr/>
        </p:nvCxnSpPr>
        <p:spPr>
          <a:xfrm>
            <a:off x="1986952" y="2308340"/>
            <a:ext cx="0" cy="1855389"/>
          </a:xfrm>
          <a:prstGeom prst="straightConnector1">
            <a:avLst/>
          </a:prstGeom>
          <a:noFill/>
          <a:ln w="9525" cap="flat" cmpd="sng">
            <a:solidFill>
              <a:srgbClr val="2C2C2C"/>
            </a:solidFill>
            <a:prstDash val="solid"/>
            <a:round/>
            <a:headEnd type="none" w="sm" len="sm"/>
            <a:tailEnd type="none" w="sm" len="sm"/>
          </a:ln>
        </p:spPr>
      </p:cxnSp>
      <p:cxnSp>
        <p:nvCxnSpPr>
          <p:cNvPr id="68" name="Google Shape;285;p19">
            <a:extLst>
              <a:ext uri="{FF2B5EF4-FFF2-40B4-BE49-F238E27FC236}">
                <a16:creationId xmlns:a16="http://schemas.microsoft.com/office/drawing/2014/main" id="{06552352-4558-4AB9-A940-BB03C0054720}"/>
              </a:ext>
            </a:extLst>
          </p:cNvPr>
          <p:cNvCxnSpPr/>
          <p:nvPr/>
        </p:nvCxnSpPr>
        <p:spPr>
          <a:xfrm>
            <a:off x="3029660" y="2322543"/>
            <a:ext cx="0" cy="1855389"/>
          </a:xfrm>
          <a:prstGeom prst="straightConnector1">
            <a:avLst/>
          </a:prstGeom>
          <a:noFill/>
          <a:ln w="9525" cap="flat" cmpd="sng">
            <a:solidFill>
              <a:srgbClr val="2C2C2C"/>
            </a:solidFill>
            <a:prstDash val="solid"/>
            <a:round/>
            <a:headEnd type="none" w="sm" len="sm"/>
            <a:tailEnd type="none" w="sm" len="sm"/>
          </a:ln>
        </p:spPr>
      </p:cxnSp>
      <p:cxnSp>
        <p:nvCxnSpPr>
          <p:cNvPr id="69" name="Google Shape;286;p19">
            <a:extLst>
              <a:ext uri="{FF2B5EF4-FFF2-40B4-BE49-F238E27FC236}">
                <a16:creationId xmlns:a16="http://schemas.microsoft.com/office/drawing/2014/main" id="{59B7A0E6-D70D-4D9B-A43C-DE32A9307202}"/>
              </a:ext>
            </a:extLst>
          </p:cNvPr>
          <p:cNvCxnSpPr/>
          <p:nvPr/>
        </p:nvCxnSpPr>
        <p:spPr>
          <a:xfrm>
            <a:off x="4046832" y="2322543"/>
            <a:ext cx="0" cy="1855389"/>
          </a:xfrm>
          <a:prstGeom prst="straightConnector1">
            <a:avLst/>
          </a:prstGeom>
          <a:noFill/>
          <a:ln w="9525" cap="flat" cmpd="sng">
            <a:solidFill>
              <a:srgbClr val="2C2C2C"/>
            </a:solidFill>
            <a:prstDash val="solid"/>
            <a:round/>
            <a:headEnd type="none" w="sm" len="sm"/>
            <a:tailEnd type="none" w="sm" len="sm"/>
          </a:ln>
        </p:spPr>
      </p:cxnSp>
      <p:cxnSp>
        <p:nvCxnSpPr>
          <p:cNvPr id="70" name="Google Shape;287;p19">
            <a:extLst>
              <a:ext uri="{FF2B5EF4-FFF2-40B4-BE49-F238E27FC236}">
                <a16:creationId xmlns:a16="http://schemas.microsoft.com/office/drawing/2014/main" id="{74B5B660-C1A0-4DBD-862A-AF6F29547AD7}"/>
              </a:ext>
            </a:extLst>
          </p:cNvPr>
          <p:cNvCxnSpPr/>
          <p:nvPr/>
        </p:nvCxnSpPr>
        <p:spPr>
          <a:xfrm>
            <a:off x="5065533" y="2322543"/>
            <a:ext cx="0" cy="1855389"/>
          </a:xfrm>
          <a:prstGeom prst="straightConnector1">
            <a:avLst/>
          </a:prstGeom>
          <a:noFill/>
          <a:ln w="9525" cap="flat" cmpd="sng">
            <a:solidFill>
              <a:srgbClr val="2C2C2C"/>
            </a:solidFill>
            <a:prstDash val="solid"/>
            <a:round/>
            <a:headEnd type="none" w="sm" len="sm"/>
            <a:tailEnd type="none" w="sm" len="sm"/>
          </a:ln>
        </p:spPr>
      </p:cxnSp>
      <p:cxnSp>
        <p:nvCxnSpPr>
          <p:cNvPr id="71" name="Google Shape;288;p19">
            <a:extLst>
              <a:ext uri="{FF2B5EF4-FFF2-40B4-BE49-F238E27FC236}">
                <a16:creationId xmlns:a16="http://schemas.microsoft.com/office/drawing/2014/main" id="{EF746B07-4725-4EFE-8D30-016A4DFC4F0C}"/>
              </a:ext>
            </a:extLst>
          </p:cNvPr>
          <p:cNvCxnSpPr>
            <a:cxnSpLocks/>
          </p:cNvCxnSpPr>
          <p:nvPr/>
        </p:nvCxnSpPr>
        <p:spPr>
          <a:xfrm>
            <a:off x="6043387" y="1647236"/>
            <a:ext cx="13165" cy="2530697"/>
          </a:xfrm>
          <a:prstGeom prst="straightConnector1">
            <a:avLst/>
          </a:prstGeom>
          <a:noFill/>
          <a:ln w="9525" cap="flat" cmpd="sng">
            <a:solidFill>
              <a:srgbClr val="2C2C2C"/>
            </a:solidFill>
            <a:prstDash val="solid"/>
            <a:round/>
            <a:headEnd type="none" w="sm" len="sm"/>
            <a:tailEnd type="none" w="sm" len="sm"/>
          </a:ln>
        </p:spPr>
      </p:cxnSp>
      <p:cxnSp>
        <p:nvCxnSpPr>
          <p:cNvPr id="72" name="Google Shape;289;p19">
            <a:extLst>
              <a:ext uri="{FF2B5EF4-FFF2-40B4-BE49-F238E27FC236}">
                <a16:creationId xmlns:a16="http://schemas.microsoft.com/office/drawing/2014/main" id="{91D8A150-6D87-4FAA-A260-9F68D7882FB0}"/>
              </a:ext>
            </a:extLst>
          </p:cNvPr>
          <p:cNvCxnSpPr>
            <a:cxnSpLocks/>
          </p:cNvCxnSpPr>
          <p:nvPr/>
        </p:nvCxnSpPr>
        <p:spPr>
          <a:xfrm flipH="1">
            <a:off x="7096571" y="1647236"/>
            <a:ext cx="27660" cy="2530697"/>
          </a:xfrm>
          <a:prstGeom prst="straightConnector1">
            <a:avLst/>
          </a:prstGeom>
          <a:noFill/>
          <a:ln w="9525" cap="flat" cmpd="sng">
            <a:solidFill>
              <a:srgbClr val="2C2C2C"/>
            </a:solidFill>
            <a:prstDash val="solid"/>
            <a:round/>
            <a:headEnd type="none" w="sm" len="sm"/>
            <a:tailEnd type="none" w="sm" len="sm"/>
          </a:ln>
        </p:spPr>
      </p:cxnSp>
      <p:cxnSp>
        <p:nvCxnSpPr>
          <p:cNvPr id="73" name="Google Shape;290;p19">
            <a:extLst>
              <a:ext uri="{FF2B5EF4-FFF2-40B4-BE49-F238E27FC236}">
                <a16:creationId xmlns:a16="http://schemas.microsoft.com/office/drawing/2014/main" id="{36BC73FA-A5FE-4DD6-94D1-C966A6BB807E}"/>
              </a:ext>
            </a:extLst>
          </p:cNvPr>
          <p:cNvCxnSpPr/>
          <p:nvPr/>
        </p:nvCxnSpPr>
        <p:spPr>
          <a:xfrm>
            <a:off x="8116433" y="1795459"/>
            <a:ext cx="0" cy="2382475"/>
          </a:xfrm>
          <a:prstGeom prst="straightConnector1">
            <a:avLst/>
          </a:prstGeom>
          <a:noFill/>
          <a:ln w="9525" cap="flat" cmpd="sng">
            <a:solidFill>
              <a:srgbClr val="2C2C2C"/>
            </a:solidFill>
            <a:prstDash val="solid"/>
            <a:round/>
            <a:headEnd type="none" w="sm" len="sm"/>
            <a:tailEnd type="none" w="sm" len="sm"/>
          </a:ln>
        </p:spPr>
      </p:cxnSp>
      <p:cxnSp>
        <p:nvCxnSpPr>
          <p:cNvPr id="74" name="Google Shape;291;p19">
            <a:extLst>
              <a:ext uri="{FF2B5EF4-FFF2-40B4-BE49-F238E27FC236}">
                <a16:creationId xmlns:a16="http://schemas.microsoft.com/office/drawing/2014/main" id="{6732B97F-B4CB-4B06-B9F2-B9379D107C7C}"/>
              </a:ext>
            </a:extLst>
          </p:cNvPr>
          <p:cNvCxnSpPr/>
          <p:nvPr/>
        </p:nvCxnSpPr>
        <p:spPr>
          <a:xfrm>
            <a:off x="9135133" y="2322543"/>
            <a:ext cx="0" cy="1855389"/>
          </a:xfrm>
          <a:prstGeom prst="straightConnector1">
            <a:avLst/>
          </a:prstGeom>
          <a:noFill/>
          <a:ln w="9525" cap="flat" cmpd="sng">
            <a:solidFill>
              <a:srgbClr val="2C2C2C"/>
            </a:solidFill>
            <a:prstDash val="solid"/>
            <a:round/>
            <a:headEnd type="none" w="sm" len="sm"/>
            <a:tailEnd type="none" w="sm" len="sm"/>
          </a:ln>
        </p:spPr>
      </p:cxnSp>
      <p:cxnSp>
        <p:nvCxnSpPr>
          <p:cNvPr id="75" name="Google Shape;292;p19">
            <a:extLst>
              <a:ext uri="{FF2B5EF4-FFF2-40B4-BE49-F238E27FC236}">
                <a16:creationId xmlns:a16="http://schemas.microsoft.com/office/drawing/2014/main" id="{1D75652D-02A4-4934-A581-F8FBE39A2699}"/>
              </a:ext>
            </a:extLst>
          </p:cNvPr>
          <p:cNvCxnSpPr/>
          <p:nvPr/>
        </p:nvCxnSpPr>
        <p:spPr>
          <a:xfrm>
            <a:off x="10146727" y="2322543"/>
            <a:ext cx="0" cy="1855389"/>
          </a:xfrm>
          <a:prstGeom prst="straightConnector1">
            <a:avLst/>
          </a:prstGeom>
          <a:noFill/>
          <a:ln w="9525" cap="flat" cmpd="sng">
            <a:solidFill>
              <a:srgbClr val="2C2C2C"/>
            </a:solidFill>
            <a:prstDash val="solid"/>
            <a:round/>
            <a:headEnd type="none" w="sm" len="sm"/>
            <a:tailEnd type="none" w="sm" len="sm"/>
          </a:ln>
        </p:spPr>
      </p:cxnSp>
      <p:cxnSp>
        <p:nvCxnSpPr>
          <p:cNvPr id="76" name="Google Shape;294;p19">
            <a:extLst>
              <a:ext uri="{FF2B5EF4-FFF2-40B4-BE49-F238E27FC236}">
                <a16:creationId xmlns:a16="http://schemas.microsoft.com/office/drawing/2014/main" id="{019AC0D5-6DA9-4749-BFB1-B6EDAFE4E7B0}"/>
              </a:ext>
            </a:extLst>
          </p:cNvPr>
          <p:cNvCxnSpPr/>
          <p:nvPr/>
        </p:nvCxnSpPr>
        <p:spPr>
          <a:xfrm rot="10800000">
            <a:off x="10810945" y="4177947"/>
            <a:ext cx="0" cy="525827"/>
          </a:xfrm>
          <a:prstGeom prst="straightConnector1">
            <a:avLst/>
          </a:prstGeom>
          <a:noFill/>
          <a:ln w="25400" cap="flat" cmpd="sng">
            <a:solidFill>
              <a:srgbClr val="FC1E27"/>
            </a:solidFill>
            <a:prstDash val="solid"/>
            <a:round/>
            <a:headEnd type="oval" w="lg" len="lg"/>
            <a:tailEnd type="oval" w="med" len="med"/>
          </a:ln>
        </p:spPr>
      </p:cxnSp>
      <p:sp>
        <p:nvSpPr>
          <p:cNvPr id="77" name="Google Shape;295;p19">
            <a:extLst>
              <a:ext uri="{FF2B5EF4-FFF2-40B4-BE49-F238E27FC236}">
                <a16:creationId xmlns:a16="http://schemas.microsoft.com/office/drawing/2014/main" id="{FFE78B01-B054-4625-ACDE-501E3AACB7D9}"/>
              </a:ext>
            </a:extLst>
          </p:cNvPr>
          <p:cNvSpPr txBox="1"/>
          <p:nvPr/>
        </p:nvSpPr>
        <p:spPr>
          <a:xfrm>
            <a:off x="10457051" y="4971746"/>
            <a:ext cx="711520"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2020</a:t>
            </a:r>
            <a:endParaRPr sz="1867" dirty="0">
              <a:solidFill>
                <a:srgbClr val="000000"/>
              </a:solidFill>
              <a:latin typeface="Arial"/>
              <a:ea typeface="Arial"/>
              <a:cs typeface="Arial"/>
              <a:sym typeface="Arial"/>
            </a:endParaRPr>
          </a:p>
        </p:txBody>
      </p:sp>
      <p:pic>
        <p:nvPicPr>
          <p:cNvPr id="78" name="Google Shape;298;p19">
            <a:extLst>
              <a:ext uri="{FF2B5EF4-FFF2-40B4-BE49-F238E27FC236}">
                <a16:creationId xmlns:a16="http://schemas.microsoft.com/office/drawing/2014/main" id="{9B1AE7A9-6D22-48A1-B7EA-2F466457E1DB}"/>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10262033" y="2880403"/>
            <a:ext cx="767695" cy="214987"/>
          </a:xfrm>
          <a:prstGeom prst="rect">
            <a:avLst/>
          </a:prstGeom>
          <a:noFill/>
          <a:ln>
            <a:noFill/>
          </a:ln>
        </p:spPr>
      </p:pic>
      <p:cxnSp>
        <p:nvCxnSpPr>
          <p:cNvPr id="80" name="Google Shape;294;p19">
            <a:extLst>
              <a:ext uri="{FF2B5EF4-FFF2-40B4-BE49-F238E27FC236}">
                <a16:creationId xmlns:a16="http://schemas.microsoft.com/office/drawing/2014/main" id="{07F81D32-C27F-44A2-9C94-1DB2EB069FED}"/>
              </a:ext>
            </a:extLst>
          </p:cNvPr>
          <p:cNvCxnSpPr/>
          <p:nvPr/>
        </p:nvCxnSpPr>
        <p:spPr>
          <a:xfrm rot="10800000">
            <a:off x="11788305" y="4177947"/>
            <a:ext cx="0" cy="525827"/>
          </a:xfrm>
          <a:prstGeom prst="straightConnector1">
            <a:avLst/>
          </a:prstGeom>
          <a:noFill/>
          <a:ln w="25400" cap="flat" cmpd="sng">
            <a:solidFill>
              <a:srgbClr val="FC1E27"/>
            </a:solidFill>
            <a:prstDash val="solid"/>
            <a:round/>
            <a:headEnd type="oval" w="lg" len="lg"/>
            <a:tailEnd type="oval" w="med" len="med"/>
          </a:ln>
        </p:spPr>
      </p:cxnSp>
      <p:sp>
        <p:nvSpPr>
          <p:cNvPr id="81" name="Google Shape;295;p19">
            <a:extLst>
              <a:ext uri="{FF2B5EF4-FFF2-40B4-BE49-F238E27FC236}">
                <a16:creationId xmlns:a16="http://schemas.microsoft.com/office/drawing/2014/main" id="{29C296B9-D923-46B2-BBC5-5A776C246CF7}"/>
              </a:ext>
            </a:extLst>
          </p:cNvPr>
          <p:cNvSpPr txBox="1"/>
          <p:nvPr/>
        </p:nvSpPr>
        <p:spPr>
          <a:xfrm>
            <a:off x="11417583" y="4971753"/>
            <a:ext cx="711520" cy="369277"/>
          </a:xfrm>
          <a:prstGeom prst="rect">
            <a:avLst/>
          </a:prstGeom>
          <a:noFill/>
          <a:ln>
            <a:noFill/>
          </a:ln>
        </p:spPr>
        <p:txBody>
          <a:bodyPr spcFirstLastPara="1" wrap="square" lIns="121900" tIns="60933" rIns="121900" bIns="60933" anchor="t" anchorCtr="0">
            <a:spAutoFit/>
          </a:bodyPr>
          <a:lstStyle/>
          <a:p>
            <a:pPr algn="ctr">
              <a:buClr>
                <a:srgbClr val="000000"/>
              </a:buClr>
              <a:buSzPts val="1200"/>
            </a:pPr>
            <a:r>
              <a:rPr lang="en-US" sz="1600" b="1" dirty="0">
                <a:solidFill>
                  <a:srgbClr val="FC1E27"/>
                </a:solidFill>
                <a:latin typeface="Arial"/>
                <a:ea typeface="Arial"/>
                <a:cs typeface="Arial"/>
                <a:sym typeface="Arial"/>
              </a:rPr>
              <a:t>2021</a:t>
            </a:r>
            <a:endParaRPr sz="1867" dirty="0">
              <a:solidFill>
                <a:srgbClr val="000000"/>
              </a:solidFill>
              <a:latin typeface="Arial"/>
              <a:ea typeface="Arial"/>
              <a:cs typeface="Arial"/>
              <a:sym typeface="Arial"/>
            </a:endParaRPr>
          </a:p>
        </p:txBody>
      </p:sp>
      <p:sp>
        <p:nvSpPr>
          <p:cNvPr id="82" name="Google Shape;293;p19">
            <a:extLst>
              <a:ext uri="{FF2B5EF4-FFF2-40B4-BE49-F238E27FC236}">
                <a16:creationId xmlns:a16="http://schemas.microsoft.com/office/drawing/2014/main" id="{6F376168-11ED-4B6F-B7DE-226599DECED4}"/>
              </a:ext>
            </a:extLst>
          </p:cNvPr>
          <p:cNvSpPr/>
          <p:nvPr/>
        </p:nvSpPr>
        <p:spPr>
          <a:xfrm>
            <a:off x="10270107" y="3374791"/>
            <a:ext cx="878515" cy="664385"/>
          </a:xfrm>
          <a:prstGeom prst="snip2DiagRect">
            <a:avLst>
              <a:gd name="adj1" fmla="val 0"/>
              <a:gd name="adj2" fmla="val 38462"/>
            </a:avLst>
          </a:prstGeom>
          <a:solidFill>
            <a:srgbClr val="F2F2F2"/>
          </a:solidFill>
          <a:ln w="9525" cap="flat" cmpd="sng">
            <a:solidFill>
              <a:srgbClr val="2C2C2C"/>
            </a:solidFill>
            <a:prstDash val="solid"/>
            <a:round/>
            <a:headEnd type="none" w="sm" len="sm"/>
            <a:tailEnd type="none" w="sm" len="sm"/>
          </a:ln>
        </p:spPr>
        <p:txBody>
          <a:bodyPr spcFirstLastPara="1" wrap="square" lIns="121900" tIns="60933" rIns="121900" bIns="60933" anchor="ctr" anchorCtr="0">
            <a:sp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83" name="Google Shape;296;p19">
            <a:extLst>
              <a:ext uri="{FF2B5EF4-FFF2-40B4-BE49-F238E27FC236}">
                <a16:creationId xmlns:a16="http://schemas.microsoft.com/office/drawing/2014/main" id="{1D32BCFD-B225-4681-A98C-7B880203ED10}"/>
              </a:ext>
            </a:extLst>
          </p:cNvPr>
          <p:cNvSpPr txBox="1"/>
          <p:nvPr/>
        </p:nvSpPr>
        <p:spPr>
          <a:xfrm>
            <a:off x="10174389" y="3449004"/>
            <a:ext cx="1045876" cy="584721"/>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00" b="1" dirty="0">
                <a:solidFill>
                  <a:srgbClr val="2C2C2C"/>
                </a:solidFill>
                <a:latin typeface="Arial"/>
                <a:ea typeface="Arial"/>
                <a:cs typeface="Arial"/>
                <a:sym typeface="Arial"/>
              </a:rPr>
              <a:t>Short-form</a:t>
            </a:r>
          </a:p>
          <a:p>
            <a:pPr algn="ctr">
              <a:buClr>
                <a:srgbClr val="000000"/>
              </a:buClr>
              <a:buSzPts val="800"/>
            </a:pPr>
            <a:r>
              <a:rPr lang="en-US" sz="1000" b="1" dirty="0">
                <a:solidFill>
                  <a:srgbClr val="2C2C2C"/>
                </a:solidFill>
                <a:latin typeface="Arial"/>
                <a:ea typeface="Arial"/>
                <a:cs typeface="Arial"/>
                <a:sym typeface="Arial"/>
              </a:rPr>
              <a:t>&amp; Rapid Content</a:t>
            </a:r>
            <a:endParaRPr sz="1000" dirty="0">
              <a:solidFill>
                <a:srgbClr val="000000"/>
              </a:solidFill>
              <a:latin typeface="Arial"/>
              <a:ea typeface="Arial"/>
              <a:cs typeface="Arial"/>
              <a:sym typeface="Arial"/>
            </a:endParaRPr>
          </a:p>
        </p:txBody>
      </p:sp>
      <p:cxnSp>
        <p:nvCxnSpPr>
          <p:cNvPr id="84" name="Google Shape;292;p19">
            <a:extLst>
              <a:ext uri="{FF2B5EF4-FFF2-40B4-BE49-F238E27FC236}">
                <a16:creationId xmlns:a16="http://schemas.microsoft.com/office/drawing/2014/main" id="{683CE794-88D2-4E58-B3BE-3373BA0D5F58}"/>
              </a:ext>
            </a:extLst>
          </p:cNvPr>
          <p:cNvCxnSpPr/>
          <p:nvPr/>
        </p:nvCxnSpPr>
        <p:spPr>
          <a:xfrm>
            <a:off x="11149623" y="1894505"/>
            <a:ext cx="0" cy="2283428"/>
          </a:xfrm>
          <a:prstGeom prst="straightConnector1">
            <a:avLst/>
          </a:prstGeom>
          <a:noFill/>
          <a:ln w="9525" cap="flat" cmpd="sng">
            <a:solidFill>
              <a:srgbClr val="2C2C2C"/>
            </a:solidFill>
            <a:prstDash val="solid"/>
            <a:round/>
            <a:headEnd type="none" w="sm" len="sm"/>
            <a:tailEnd type="none" w="sm" len="sm"/>
          </a:ln>
        </p:spPr>
      </p:cxnSp>
      <p:sp>
        <p:nvSpPr>
          <p:cNvPr id="85" name="Google Shape;296;p19">
            <a:extLst>
              <a:ext uri="{FF2B5EF4-FFF2-40B4-BE49-F238E27FC236}">
                <a16:creationId xmlns:a16="http://schemas.microsoft.com/office/drawing/2014/main" id="{96DEC352-247E-4948-910C-EEB224E7109C}"/>
              </a:ext>
            </a:extLst>
          </p:cNvPr>
          <p:cNvSpPr txBox="1"/>
          <p:nvPr/>
        </p:nvSpPr>
        <p:spPr>
          <a:xfrm>
            <a:off x="11095320" y="3370879"/>
            <a:ext cx="1096680" cy="713987"/>
          </a:xfrm>
          <a:prstGeom prst="rect">
            <a:avLst/>
          </a:prstGeom>
          <a:noFill/>
          <a:ln>
            <a:noFill/>
          </a:ln>
        </p:spPr>
        <p:txBody>
          <a:bodyPr spcFirstLastPara="1" wrap="square" lIns="121900" tIns="60933" rIns="121900" bIns="60933" anchor="t" anchorCtr="0">
            <a:spAutoFit/>
          </a:bodyPr>
          <a:lstStyle/>
          <a:p>
            <a:pPr lvl="0" algn="ctr">
              <a:buSzPts val="800"/>
            </a:pPr>
            <a:r>
              <a:rPr lang="en-IN" sz="960" b="1" dirty="0">
                <a:solidFill>
                  <a:srgbClr val="2C2C2C"/>
                </a:solidFill>
                <a:latin typeface="Arial" panose="020B0604020202020204" pitchFamily="34" charset="0"/>
                <a:cs typeface="Arial" panose="020B0604020202020204" pitchFamily="34" charset="0"/>
              </a:rPr>
              <a:t>Hindi </a:t>
            </a:r>
          </a:p>
          <a:p>
            <a:pPr lvl="0" algn="ctr">
              <a:buSzPts val="800"/>
            </a:pPr>
            <a:r>
              <a:rPr lang="en-IN" sz="960" b="1" dirty="0">
                <a:solidFill>
                  <a:srgbClr val="2C2C2C"/>
                </a:solidFill>
                <a:latin typeface="Arial" panose="020B0604020202020204" pitchFamily="34" charset="0"/>
                <a:cs typeface="Arial" panose="020B0604020202020204" pitchFamily="34" charset="0"/>
              </a:rPr>
              <a:t>General News &amp; Business News</a:t>
            </a:r>
            <a:endParaRPr sz="960" dirty="0">
              <a:solidFill>
                <a:srgbClr val="000000"/>
              </a:solidFill>
              <a:latin typeface="Arial" panose="020B0604020202020204" pitchFamily="34" charset="0"/>
              <a:cs typeface="Arial" panose="020B0604020202020204" pitchFamily="34" charset="0"/>
              <a:sym typeface="Arial"/>
            </a:endParaRPr>
          </a:p>
        </p:txBody>
      </p:sp>
      <p:pic>
        <p:nvPicPr>
          <p:cNvPr id="87" name="Picture 86">
            <a:extLst>
              <a:ext uri="{FF2B5EF4-FFF2-40B4-BE49-F238E27FC236}">
                <a16:creationId xmlns:a16="http://schemas.microsoft.com/office/drawing/2014/main" id="{019BAA80-A2E2-4EA0-9EEA-807ACFB132E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380975" y="2176087"/>
            <a:ext cx="386213" cy="475563"/>
          </a:xfrm>
          <a:prstGeom prst="rect">
            <a:avLst/>
          </a:prstGeom>
        </p:spPr>
      </p:pic>
      <p:pic>
        <p:nvPicPr>
          <p:cNvPr id="88" name="Picture 87">
            <a:extLst>
              <a:ext uri="{FF2B5EF4-FFF2-40B4-BE49-F238E27FC236}">
                <a16:creationId xmlns:a16="http://schemas.microsoft.com/office/drawing/2014/main" id="{B76511FC-F81F-4BAA-84CA-7C87145F36CC}"/>
              </a:ext>
            </a:extLst>
          </p:cNvPr>
          <p:cNvPicPr>
            <a:picLocks noChangeAspect="1"/>
          </p:cNvPicPr>
          <p:nvPr/>
        </p:nvPicPr>
        <p:blipFill rotWithShape="1">
          <a:blip r:embed="rId17"/>
          <a:srcRect l="18903" t="13717" r="18775" b="33408"/>
          <a:stretch/>
        </p:blipFill>
        <p:spPr>
          <a:xfrm>
            <a:off x="11255403" y="2775270"/>
            <a:ext cx="679495" cy="324276"/>
          </a:xfrm>
          <a:prstGeom prst="rect">
            <a:avLst/>
          </a:prstGeom>
        </p:spPr>
      </p:pic>
      <p:sp>
        <p:nvSpPr>
          <p:cNvPr id="61" name="Rectangle 60">
            <a:extLst>
              <a:ext uri="{FF2B5EF4-FFF2-40B4-BE49-F238E27FC236}">
                <a16:creationId xmlns:a16="http://schemas.microsoft.com/office/drawing/2014/main" id="{4E16BD9A-C4EF-C679-9AAA-DF87FB3DAB0A}"/>
              </a:ext>
            </a:extLst>
          </p:cNvPr>
          <p:cNvSpPr/>
          <p:nvPr/>
        </p:nvSpPr>
        <p:spPr>
          <a:xfrm>
            <a:off x="9345855" y="2720896"/>
            <a:ext cx="645171" cy="461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sz="2400"/>
          </a:p>
        </p:txBody>
      </p:sp>
      <p:pic>
        <p:nvPicPr>
          <p:cNvPr id="86" name="Picture 85">
            <a:extLst>
              <a:ext uri="{FF2B5EF4-FFF2-40B4-BE49-F238E27FC236}">
                <a16:creationId xmlns:a16="http://schemas.microsoft.com/office/drawing/2014/main" id="{00732595-DC4A-90C8-C4E5-5E2500801A55}"/>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9379077" y="2817299"/>
            <a:ext cx="577723" cy="259236"/>
          </a:xfrm>
          <a:prstGeom prst="rect">
            <a:avLst/>
          </a:prstGeom>
        </p:spPr>
      </p:pic>
      <p:pic>
        <p:nvPicPr>
          <p:cNvPr id="89" name="Picture 88" descr="Logo&#10;&#10;Description automatically generated">
            <a:extLst>
              <a:ext uri="{FF2B5EF4-FFF2-40B4-BE49-F238E27FC236}">
                <a16:creationId xmlns:a16="http://schemas.microsoft.com/office/drawing/2014/main" id="{79C9DEE3-138E-75B1-18A2-04B656769E69}"/>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0000" t="20432" r="8556" b="34228"/>
          <a:stretch/>
        </p:blipFill>
        <p:spPr>
          <a:xfrm>
            <a:off x="7255514" y="2434991"/>
            <a:ext cx="715623" cy="398389"/>
          </a:xfrm>
          <a:prstGeom prst="rect">
            <a:avLst/>
          </a:prstGeom>
        </p:spPr>
      </p:pic>
      <p:sp>
        <p:nvSpPr>
          <p:cNvPr id="90" name="TextBox 89">
            <a:extLst>
              <a:ext uri="{FF2B5EF4-FFF2-40B4-BE49-F238E27FC236}">
                <a16:creationId xmlns:a16="http://schemas.microsoft.com/office/drawing/2014/main" id="{95496B9B-8647-BB2A-E161-CC566C364E37}"/>
              </a:ext>
            </a:extLst>
          </p:cNvPr>
          <p:cNvSpPr txBox="1"/>
          <p:nvPr/>
        </p:nvSpPr>
        <p:spPr>
          <a:xfrm>
            <a:off x="201601" y="25042"/>
            <a:ext cx="6908800" cy="1282339"/>
          </a:xfrm>
          <a:prstGeom prst="rect">
            <a:avLst/>
          </a:prstGeom>
          <a:noFill/>
        </p:spPr>
        <p:txBody>
          <a:bodyPr wrap="square" rtlCol="0">
            <a:spAutoFit/>
          </a:bodyPr>
          <a:lstStyle/>
          <a:p>
            <a:r>
              <a:rPr kumimoji="0" lang="en-US" altLang="en-US" sz="4000" b="1" i="1"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About </a:t>
            </a:r>
            <a:r>
              <a:rPr lang="en-US" altLang="en-US" sz="4000" b="1"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4000" b="1" i="1"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imes </a:t>
            </a:r>
            <a:r>
              <a:rPr lang="en-US" altLang="en-US" sz="40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a:t>
            </a:r>
            <a:r>
              <a:rPr kumimoji="0" lang="en-US" altLang="en-US" sz="4000" b="1" i="1"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etwork</a:t>
            </a:r>
            <a:endParaRPr kumimoji="0" lang="en-US" altLang="en-US" sz="4000" b="0" i="1"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endParaRPr lang="en-US" sz="3733" b="1" dirty="0">
              <a:solidFill>
                <a:srgbClr val="C00000"/>
              </a:solidFill>
              <a:latin typeface="+mj-lt"/>
            </a:endParaRPr>
          </a:p>
        </p:txBody>
      </p:sp>
      <p:sp>
        <p:nvSpPr>
          <p:cNvPr id="91" name="TextBox 90">
            <a:extLst>
              <a:ext uri="{FF2B5EF4-FFF2-40B4-BE49-F238E27FC236}">
                <a16:creationId xmlns:a16="http://schemas.microsoft.com/office/drawing/2014/main" id="{EC7B2D11-BC79-8ED3-07A3-66CB604DD259}"/>
              </a:ext>
            </a:extLst>
          </p:cNvPr>
          <p:cNvSpPr txBox="1"/>
          <p:nvPr/>
        </p:nvSpPr>
        <p:spPr>
          <a:xfrm>
            <a:off x="731335" y="5397794"/>
            <a:ext cx="11226800" cy="420564"/>
          </a:xfrm>
          <a:prstGeom prst="rect">
            <a:avLst/>
          </a:prstGeom>
          <a:noFill/>
        </p:spPr>
        <p:txBody>
          <a:bodyPr wrap="square">
            <a:spAutoFit/>
          </a:bodyPr>
          <a:lstStyle/>
          <a:p>
            <a:pPr algn="ctr"/>
            <a:r>
              <a:rPr lang="en-US" sz="2133" dirty="0">
                <a:solidFill>
                  <a:schemeClr val="bg1"/>
                </a:solidFill>
              </a:rPr>
              <a:t>Times Network has consistently created reputed brands to cater to top of the pyramid consumers.</a:t>
            </a:r>
            <a:endParaRPr lang="en-IN" sz="2133" dirty="0">
              <a:solidFill>
                <a:schemeClr val="bg1"/>
              </a:solidFill>
            </a:endParaRPr>
          </a:p>
        </p:txBody>
      </p:sp>
      <p:sp>
        <p:nvSpPr>
          <p:cNvPr id="92" name="Rectangle 91">
            <a:extLst>
              <a:ext uri="{FF2B5EF4-FFF2-40B4-BE49-F238E27FC236}">
                <a16:creationId xmlns:a16="http://schemas.microsoft.com/office/drawing/2014/main" id="{5A8F1AC4-955B-7360-7522-E0AE2B3A3FAB}"/>
              </a:ext>
            </a:extLst>
          </p:cNvPr>
          <p:cNvSpPr/>
          <p:nvPr/>
        </p:nvSpPr>
        <p:spPr>
          <a:xfrm>
            <a:off x="0" y="6477000"/>
            <a:ext cx="10363200" cy="215444"/>
          </a:xfrm>
          <a:prstGeom prst="rect">
            <a:avLst/>
          </a:prstGeom>
        </p:spPr>
        <p:txBody>
          <a:bodyPr wrap="square">
            <a:spAutoFit/>
          </a:bodyPr>
          <a:lstStyle/>
          <a:p>
            <a:r>
              <a:rPr lang="en-IN" sz="800" dirty="0">
                <a:solidFill>
                  <a:schemeClr val="bg1"/>
                </a:solidFill>
                <a:latin typeface="+mj-lt"/>
              </a:rPr>
              <a:t>*Source : BARC | NCCS 2+ | All India Urban | July 22 to Oct’22 (Times Network SD+HD| </a:t>
            </a:r>
            <a:r>
              <a:rPr lang="en-IN" sz="800" dirty="0" err="1">
                <a:solidFill>
                  <a:schemeClr val="bg1"/>
                </a:solidFill>
                <a:latin typeface="+mj-lt"/>
              </a:rPr>
              <a:t>Avg</a:t>
            </a:r>
            <a:r>
              <a:rPr lang="en-IN" sz="800" dirty="0">
                <a:solidFill>
                  <a:schemeClr val="bg1"/>
                </a:solidFill>
                <a:latin typeface="+mj-lt"/>
              </a:rPr>
              <a:t> Monthly Reach (Mn)</a:t>
            </a:r>
          </a:p>
        </p:txBody>
      </p:sp>
      <p:sp>
        <p:nvSpPr>
          <p:cNvPr id="4" name="TextBox 3">
            <a:extLst>
              <a:ext uri="{FF2B5EF4-FFF2-40B4-BE49-F238E27FC236}">
                <a16:creationId xmlns:a16="http://schemas.microsoft.com/office/drawing/2014/main" id="{DE9F0028-0F07-BDA1-8E14-02BFB8B8D2BF}"/>
              </a:ext>
            </a:extLst>
          </p:cNvPr>
          <p:cNvSpPr txBox="1"/>
          <p:nvPr/>
        </p:nvSpPr>
        <p:spPr>
          <a:xfrm>
            <a:off x="110475" y="683516"/>
            <a:ext cx="12191999" cy="1058047"/>
          </a:xfrm>
          <a:prstGeom prst="rect">
            <a:avLst/>
          </a:prstGeom>
          <a:noFill/>
        </p:spPr>
        <p:txBody>
          <a:bodyPr wrap="square">
            <a:spAutoFit/>
          </a:bodyPr>
          <a:lstStyle/>
          <a:p>
            <a:pPr marR="0" fontAlgn="base">
              <a:lnSpc>
                <a:spcPct val="107000"/>
              </a:lnSpc>
              <a:spcBef>
                <a:spcPts val="0"/>
              </a:spcBef>
              <a:spcAft>
                <a:spcPts val="0"/>
              </a:spcAft>
            </a:pPr>
            <a:r>
              <a:rPr lang="en-US" sz="20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Times Network is the television division of Bennett, Coleman &amp; Company Limited (BCCL) the parent company of India’s largest media conglomerate, the Times Group which owns and operates, inter alia, The Times of India, Economic Times and Mumbai Mirror, India’s leading print publications.</a:t>
            </a:r>
          </a:p>
        </p:txBody>
      </p:sp>
    </p:spTree>
    <p:extLst>
      <p:ext uri="{BB962C8B-B14F-4D97-AF65-F5344CB8AC3E}">
        <p14:creationId xmlns:p14="http://schemas.microsoft.com/office/powerpoint/2010/main" val="3763227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Right 8">
            <a:extLst>
              <a:ext uri="{FF2B5EF4-FFF2-40B4-BE49-F238E27FC236}">
                <a16:creationId xmlns:a16="http://schemas.microsoft.com/office/drawing/2014/main" id="{A2FB909F-519F-A51E-49F9-F8040A70B2AC}"/>
              </a:ext>
            </a:extLst>
          </p:cNvPr>
          <p:cNvSpPr/>
          <p:nvPr/>
        </p:nvSpPr>
        <p:spPr>
          <a:xfrm>
            <a:off x="641445" y="967948"/>
            <a:ext cx="5172501" cy="16138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32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Qualitative Data Analysis </a:t>
            </a:r>
            <a:endParaRPr lang="en-US" sz="1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2" name="Rectangle 11">
            <a:extLst>
              <a:ext uri="{FF2B5EF4-FFF2-40B4-BE49-F238E27FC236}">
                <a16:creationId xmlns:a16="http://schemas.microsoft.com/office/drawing/2014/main" id="{9C939BF7-80BA-5FFC-6310-95008A91D1AE}"/>
              </a:ext>
            </a:extLst>
          </p:cNvPr>
          <p:cNvSpPr/>
          <p:nvPr/>
        </p:nvSpPr>
        <p:spPr>
          <a:xfrm>
            <a:off x="276168" y="44618"/>
            <a:ext cx="2698111" cy="923330"/>
          </a:xfrm>
          <a:prstGeom prst="rect">
            <a:avLst/>
          </a:prstGeom>
          <a:noFill/>
        </p:spPr>
        <p:txBody>
          <a:bodyPr wrap="none" lIns="91440" tIns="45720" rIns="91440" bIns="45720">
            <a:spAutoFit/>
          </a:bodyPr>
          <a:lstStyle/>
          <a:p>
            <a:pPr algn="ctr"/>
            <a:r>
              <a:rPr lang="en-US" sz="5400" b="1" i="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Projects:</a:t>
            </a:r>
          </a:p>
        </p:txBody>
      </p:sp>
      <p:sp>
        <p:nvSpPr>
          <p:cNvPr id="14" name="TextBox 13">
            <a:extLst>
              <a:ext uri="{FF2B5EF4-FFF2-40B4-BE49-F238E27FC236}">
                <a16:creationId xmlns:a16="http://schemas.microsoft.com/office/drawing/2014/main" id="{8B8529B2-6669-7C95-3959-4A651417B2EF}"/>
              </a:ext>
            </a:extLst>
          </p:cNvPr>
          <p:cNvSpPr txBox="1"/>
          <p:nvPr/>
        </p:nvSpPr>
        <p:spPr>
          <a:xfrm>
            <a:off x="5968622" y="967948"/>
            <a:ext cx="6223378" cy="1938992"/>
          </a:xfrm>
          <a:prstGeom prst="rect">
            <a:avLst/>
          </a:prstGeom>
          <a:noFill/>
        </p:spPr>
        <p:txBody>
          <a:bodyPr wrap="square">
            <a:spAutoFit/>
          </a:bodyPr>
          <a:lstStyle/>
          <a:p>
            <a:r>
              <a:rPr lang="en-IN" sz="2400" dirty="0">
                <a:solidFill>
                  <a:schemeClr val="bg1"/>
                </a:solidFill>
                <a:latin typeface="Calibri" panose="020F0502020204030204" pitchFamily="34" charset="0"/>
                <a:ea typeface="Calibri" panose="020F0502020204030204" pitchFamily="34" charset="0"/>
              </a:rPr>
              <a:t>T</a:t>
            </a:r>
            <a:r>
              <a:rPr lang="en-IN" sz="2400" dirty="0">
                <a:solidFill>
                  <a:schemeClr val="bg1"/>
                </a:solidFill>
                <a:effectLst/>
                <a:latin typeface="Calibri" panose="020F0502020204030204" pitchFamily="34" charset="0"/>
                <a:ea typeface="Calibri" panose="020F0502020204030204" pitchFamily="34" charset="0"/>
              </a:rPr>
              <a:t>he method of consistently looking and composing the interview records, observation notes, or completely different non-textual materials that the investigator accumulates to increase the understanding of an event. </a:t>
            </a:r>
            <a:endParaRPr lang="en-US" sz="2400" dirty="0">
              <a:solidFill>
                <a:schemeClr val="bg1"/>
              </a:solidFill>
            </a:endParaRPr>
          </a:p>
        </p:txBody>
      </p:sp>
      <p:sp>
        <p:nvSpPr>
          <p:cNvPr id="16" name="TextBox 15">
            <a:extLst>
              <a:ext uri="{FF2B5EF4-FFF2-40B4-BE49-F238E27FC236}">
                <a16:creationId xmlns:a16="http://schemas.microsoft.com/office/drawing/2014/main" id="{1ACD60D5-33A8-E719-BADD-BAC44E67C2A9}"/>
              </a:ext>
            </a:extLst>
          </p:cNvPr>
          <p:cNvSpPr txBox="1"/>
          <p:nvPr/>
        </p:nvSpPr>
        <p:spPr>
          <a:xfrm>
            <a:off x="641445" y="3588534"/>
            <a:ext cx="5067869" cy="1938992"/>
          </a:xfrm>
          <a:prstGeom prst="rect">
            <a:avLst/>
          </a:prstGeom>
          <a:noFill/>
        </p:spPr>
        <p:txBody>
          <a:bodyPr wrap="square">
            <a:spAutoFit/>
          </a:bodyPr>
          <a:lstStyle/>
          <a:p>
            <a:pPr marL="0" marR="0" fontAlgn="base">
              <a:spcBef>
                <a:spcPts val="0"/>
              </a:spcBef>
              <a:spcAft>
                <a:spcPts val="0"/>
              </a:spcAft>
            </a:pPr>
            <a:r>
              <a:rPr lang="en-US" sz="2400" dirty="0">
                <a:solidFill>
                  <a:schemeClr val="bg1"/>
                </a:solidFill>
                <a:effectLst/>
                <a:latin typeface="Calibri" panose="020F0502020204030204" pitchFamily="34" charset="0"/>
                <a:ea typeface="Times New Roman" panose="02020603050405020304" pitchFamily="18" charset="0"/>
              </a:rPr>
              <a:t>Despite being a mouthful, quantitative data analysis simply means </a:t>
            </a:r>
            <a:r>
              <a:rPr lang="en-US" sz="2400" b="1" dirty="0">
                <a:solidFill>
                  <a:schemeClr val="bg1"/>
                </a:solidFill>
                <a:effectLst/>
                <a:latin typeface="Calibri" panose="020F0502020204030204" pitchFamily="34" charset="0"/>
                <a:ea typeface="Times New Roman" panose="02020603050405020304" pitchFamily="18" charset="0"/>
              </a:rPr>
              <a:t>analyzing data that is numbers-based</a:t>
            </a:r>
            <a:r>
              <a:rPr lang="en-US" sz="2400" dirty="0">
                <a:solidFill>
                  <a:schemeClr val="bg1"/>
                </a:solidFill>
                <a:effectLst/>
                <a:latin typeface="Calibri" panose="020F0502020204030204" pitchFamily="34" charset="0"/>
                <a:ea typeface="Times New Roman" panose="02020603050405020304" pitchFamily="18" charset="0"/>
              </a:rPr>
              <a:t> – or data that can be easily “converted” into numbers without losing any meaning.</a:t>
            </a:r>
            <a:endParaRPr lang="en-US" sz="2400" dirty="0">
              <a:solidFill>
                <a:schemeClr val="bg1"/>
              </a:solidFill>
              <a:effectLst/>
              <a:latin typeface="Times New Roman" panose="02020603050405020304" pitchFamily="18" charset="0"/>
              <a:ea typeface="Times New Roman" panose="02020603050405020304" pitchFamily="18" charset="0"/>
            </a:endParaRPr>
          </a:p>
        </p:txBody>
      </p:sp>
      <p:sp>
        <p:nvSpPr>
          <p:cNvPr id="17" name="Arrow: Left 16">
            <a:extLst>
              <a:ext uri="{FF2B5EF4-FFF2-40B4-BE49-F238E27FC236}">
                <a16:creationId xmlns:a16="http://schemas.microsoft.com/office/drawing/2014/main" id="{A55B76C9-52CE-C489-1262-82926E113068}"/>
              </a:ext>
            </a:extLst>
          </p:cNvPr>
          <p:cNvSpPr/>
          <p:nvPr/>
        </p:nvSpPr>
        <p:spPr>
          <a:xfrm>
            <a:off x="6482688" y="3589806"/>
            <a:ext cx="5177051" cy="1501254"/>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32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Quantitative Data Analysis </a:t>
            </a:r>
            <a:endParaRPr lang="en-US" sz="32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206578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1000"/>
                                        <p:tgtEl>
                                          <p:spTgt spid="14">
                                            <p:txEl>
                                              <p:pRg st="0" end="0"/>
                                            </p:txEl>
                                          </p:spTgt>
                                        </p:tgtEl>
                                      </p:cBhvr>
                                    </p:animEffect>
                                    <p:anim calcmode="lin" valueType="num">
                                      <p:cBhvr>
                                        <p:cTn id="15"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880974-1805-880F-69A8-4B24FB7EEA84}"/>
              </a:ext>
            </a:extLst>
          </p:cNvPr>
          <p:cNvSpPr txBox="1"/>
          <p:nvPr/>
        </p:nvSpPr>
        <p:spPr>
          <a:xfrm>
            <a:off x="-125105" y="1409867"/>
            <a:ext cx="6093724" cy="658835"/>
          </a:xfrm>
          <a:prstGeom prst="rect">
            <a:avLst/>
          </a:prstGeom>
          <a:noFill/>
        </p:spPr>
        <p:txBody>
          <a:bodyPr wrap="square">
            <a:spAutoFit/>
          </a:bodyPr>
          <a:lstStyle/>
          <a:p>
            <a:pPr marL="742950" marR="0" lvl="1" indent="-285750">
              <a:lnSpc>
                <a:spcPct val="107000"/>
              </a:lnSpc>
              <a:spcBef>
                <a:spcPts val="0"/>
              </a:spcBef>
              <a:spcAft>
                <a:spcPts val="800"/>
              </a:spcAft>
              <a:buFont typeface="+mj-lt"/>
              <a:buAutoNum type="arabicPeriod"/>
            </a:pP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Gujarat</a:t>
            </a:r>
            <a:r>
              <a:rPr lang="en-US" sz="3600" b="1" kern="100" dirty="0">
                <a:effectLst/>
                <a:latin typeface="Calibri" panose="020F0502020204030204" pitchFamily="34" charset="0"/>
                <a:ea typeface="Calibri" panose="020F0502020204030204" pitchFamily="34" charset="0"/>
                <a:cs typeface="Calibri" panose="020F0502020204030204" pitchFamily="34" charset="0"/>
              </a:rPr>
              <a:t> Elections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Picture 3" descr="pic - 1.1&#10;">
            <a:extLst>
              <a:ext uri="{FF2B5EF4-FFF2-40B4-BE49-F238E27FC236}">
                <a16:creationId xmlns:a16="http://schemas.microsoft.com/office/drawing/2014/main" id="{6C083A62-A41C-3330-A17F-D9EF3A6EDE83}"/>
              </a:ext>
            </a:extLst>
          </p:cNvPr>
          <p:cNvPicPr>
            <a:picLocks noChangeAspect="1"/>
          </p:cNvPicPr>
          <p:nvPr/>
        </p:nvPicPr>
        <p:blipFill rotWithShape="1">
          <a:blip r:embed="rId2">
            <a:extLst>
              <a:ext uri="{28A0092B-C50C-407E-A947-70E740481C1C}">
                <a14:useLocalDpi xmlns:a14="http://schemas.microsoft.com/office/drawing/2010/main" val="0"/>
              </a:ext>
            </a:extLst>
          </a:blip>
          <a:srcRect b="11015"/>
          <a:stretch/>
        </p:blipFill>
        <p:spPr>
          <a:xfrm>
            <a:off x="4766695" y="1576254"/>
            <a:ext cx="7240136" cy="5093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1B7FF61-0CAA-9847-ED82-748D6666A2B5}"/>
              </a:ext>
            </a:extLst>
          </p:cNvPr>
          <p:cNvSpPr txBox="1"/>
          <p:nvPr/>
        </p:nvSpPr>
        <p:spPr>
          <a:xfrm>
            <a:off x="-263573" y="1473946"/>
            <a:ext cx="5806625" cy="658835"/>
          </a:xfrm>
          <a:prstGeom prst="rect">
            <a:avLst/>
          </a:prstGeom>
          <a:noFill/>
        </p:spPr>
        <p:txBody>
          <a:bodyPr wrap="square">
            <a:spAutoFit/>
          </a:bodyPr>
          <a:lstStyle/>
          <a:p>
            <a:pPr marR="0" lvl="1">
              <a:lnSpc>
                <a:spcPct val="107000"/>
              </a:lnSpc>
              <a:spcBef>
                <a:spcPts val="0"/>
              </a:spcBef>
              <a:spcAft>
                <a:spcPts val="800"/>
              </a:spcAft>
            </a:pPr>
            <a:r>
              <a:rPr lang="en-US" sz="3600" b="1" kern="100" dirty="0">
                <a:effectLst/>
                <a:latin typeface="Calibri" panose="020F0502020204030204" pitchFamily="34" charset="0"/>
                <a:ea typeface="Calibri" panose="020F0502020204030204" pitchFamily="34" charset="0"/>
                <a:cs typeface="Calibri" panose="020F0502020204030204" pitchFamily="34" charset="0"/>
              </a:rPr>
              <a:t>2. </a:t>
            </a: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Budget</a:t>
            </a:r>
            <a:r>
              <a:rPr lang="en-US" sz="3600" b="1" kern="100" dirty="0">
                <a:effectLst/>
                <a:latin typeface="Calibri" panose="020F0502020204030204" pitchFamily="34" charset="0"/>
                <a:ea typeface="Calibri" panose="020F0502020204030204" pitchFamily="34" charset="0"/>
                <a:cs typeface="Calibri" panose="020F0502020204030204" pitchFamily="34" charset="0"/>
              </a:rPr>
              <a:t> Day Analysis </a:t>
            </a:r>
            <a:endParaRPr lang="en-US" sz="36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4" name="TextBox 13">
            <a:extLst>
              <a:ext uri="{FF2B5EF4-FFF2-40B4-BE49-F238E27FC236}">
                <a16:creationId xmlns:a16="http://schemas.microsoft.com/office/drawing/2014/main" id="{B191120F-A4F7-38F7-6400-61F5635F2FE4}"/>
              </a:ext>
            </a:extLst>
          </p:cNvPr>
          <p:cNvSpPr txBox="1"/>
          <p:nvPr/>
        </p:nvSpPr>
        <p:spPr>
          <a:xfrm>
            <a:off x="2921757" y="3762012"/>
            <a:ext cx="6093724" cy="721736"/>
          </a:xfrm>
          <a:prstGeom prst="rect">
            <a:avLst/>
          </a:prstGeom>
          <a:noFill/>
        </p:spPr>
        <p:txBody>
          <a:bodyPr wrap="square">
            <a:spAutoFit/>
          </a:bodyPr>
          <a:lstStyle/>
          <a:p>
            <a:pPr marL="0" marR="0" algn="ctr">
              <a:lnSpc>
                <a:spcPct val="107000"/>
              </a:lnSpc>
              <a:spcBef>
                <a:spcPts val="0"/>
              </a:spcBef>
              <a:spcAft>
                <a:spcPts val="800"/>
              </a:spcAft>
            </a:pPr>
            <a:r>
              <a:rPr lang="en-US" sz="4000" b="1" kern="1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Qualitative Data Analysis </a:t>
            </a:r>
            <a:endParaRPr lang="en-US" sz="4000" kern="1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D1BB14D8-5429-D001-C968-D712E6F2C534}"/>
              </a:ext>
            </a:extLst>
          </p:cNvPr>
          <p:cNvSpPr txBox="1"/>
          <p:nvPr/>
        </p:nvSpPr>
        <p:spPr>
          <a:xfrm>
            <a:off x="330941" y="2375537"/>
            <a:ext cx="3952301" cy="646331"/>
          </a:xfrm>
          <a:prstGeom prst="rect">
            <a:avLst/>
          </a:prstGeom>
          <a:noFill/>
        </p:spPr>
        <p:txBody>
          <a:bodyPr wrap="square">
            <a:spAutoFit/>
          </a:bodyPr>
          <a:lstStyle/>
          <a:p>
            <a:pPr marL="285750" indent="-285750">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rPr>
              <a:t>The study was focused on 2022 Gujarat Elections</a:t>
            </a:r>
            <a:endParaRPr lang="en-US" dirty="0"/>
          </a:p>
        </p:txBody>
      </p:sp>
      <p:sp>
        <p:nvSpPr>
          <p:cNvPr id="21" name="TextBox 20">
            <a:extLst>
              <a:ext uri="{FF2B5EF4-FFF2-40B4-BE49-F238E27FC236}">
                <a16:creationId xmlns:a16="http://schemas.microsoft.com/office/drawing/2014/main" id="{32640497-0F19-DF48-B8D2-20B429A6596A}"/>
              </a:ext>
            </a:extLst>
          </p:cNvPr>
          <p:cNvSpPr txBox="1"/>
          <p:nvPr/>
        </p:nvSpPr>
        <p:spPr>
          <a:xfrm>
            <a:off x="330941" y="3245717"/>
            <a:ext cx="4057651" cy="1754326"/>
          </a:xfrm>
          <a:prstGeom prst="rect">
            <a:avLst/>
          </a:prstGeom>
          <a:noFill/>
        </p:spPr>
        <p:txBody>
          <a:bodyPr wrap="square">
            <a:spAutoFit/>
          </a:bodyPr>
          <a:lstStyle/>
          <a:p>
            <a:pPr marL="285750" indent="-285750">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rPr>
              <a:t>The Aim was to compare Times Now </a:t>
            </a:r>
            <a:r>
              <a:rPr lang="en-US" sz="1800" dirty="0" err="1">
                <a:effectLst/>
                <a:latin typeface="Calibri" panose="020F0502020204030204" pitchFamily="34" charset="0"/>
                <a:ea typeface="Calibri" panose="020F0502020204030204" pitchFamily="34" charset="0"/>
              </a:rPr>
              <a:t>Navbharat</a:t>
            </a:r>
            <a:r>
              <a:rPr lang="en-US" sz="1800" dirty="0">
                <a:effectLst/>
                <a:latin typeface="Calibri" panose="020F0502020204030204" pitchFamily="34" charset="0"/>
                <a:ea typeface="Calibri" panose="020F0502020204030204" pitchFamily="34" charset="0"/>
              </a:rPr>
              <a:t> (TNNB) Gujrat Elections coverage with competitions </a:t>
            </a:r>
            <a:r>
              <a:rPr lang="en-US" dirty="0">
                <a:latin typeface="Calibri" panose="020F0502020204030204" pitchFamily="34" charset="0"/>
                <a:ea typeface="Calibri" panose="020F0502020204030204" pitchFamily="34" charset="0"/>
              </a:rPr>
              <a:t>to understand</a:t>
            </a:r>
            <a:r>
              <a:rPr lang="en-US" sz="1800" dirty="0">
                <a:effectLst/>
                <a:latin typeface="Calibri" panose="020F0502020204030204" pitchFamily="34" charset="0"/>
                <a:ea typeface="Calibri" panose="020F0502020204030204" pitchFamily="34" charset="0"/>
              </a:rPr>
              <a:t> the difference of Graphics, Speech, Headlines, Accuracy of the on-air content, </a:t>
            </a:r>
            <a:r>
              <a:rPr lang="en-US" sz="1800" dirty="0" err="1">
                <a:effectLst/>
                <a:latin typeface="Calibri" panose="020F0502020204030204" pitchFamily="34" charset="0"/>
                <a:ea typeface="Calibri" panose="020F0502020204030204" pitchFamily="34" charset="0"/>
              </a:rPr>
              <a:t>etc</a:t>
            </a:r>
            <a:endParaRPr lang="en-US" dirty="0"/>
          </a:p>
        </p:txBody>
      </p:sp>
      <p:pic>
        <p:nvPicPr>
          <p:cNvPr id="22" name="Picture 21">
            <a:extLst>
              <a:ext uri="{FF2B5EF4-FFF2-40B4-BE49-F238E27FC236}">
                <a16:creationId xmlns:a16="http://schemas.microsoft.com/office/drawing/2014/main" id="{73CF9437-3EF7-5919-F54A-E1286F341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695" y="1576254"/>
            <a:ext cx="7240136" cy="499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a:extLst>
              <a:ext uri="{FF2B5EF4-FFF2-40B4-BE49-F238E27FC236}">
                <a16:creationId xmlns:a16="http://schemas.microsoft.com/office/drawing/2014/main" id="{3A23440A-1A32-D171-94FC-87C3B7FD400F}"/>
              </a:ext>
            </a:extLst>
          </p:cNvPr>
          <p:cNvSpPr txBox="1"/>
          <p:nvPr/>
        </p:nvSpPr>
        <p:spPr>
          <a:xfrm>
            <a:off x="330941" y="2989817"/>
            <a:ext cx="3952300" cy="1655518"/>
          </a:xfrm>
          <a:prstGeom prst="rect">
            <a:avLst/>
          </a:prstGeom>
          <a:noFill/>
        </p:spPr>
        <p:txBody>
          <a:bodyPr wrap="square">
            <a:spAutoFit/>
          </a:bodyPr>
          <a:lstStyle/>
          <a:p>
            <a:pPr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Calibri" panose="020F0502020204030204" pitchFamily="34" charset="0"/>
              </a:rPr>
              <a:t>This study was focused on the Budget Day (1</a:t>
            </a:r>
            <a:r>
              <a:rPr lang="en-US" sz="2400" b="1" kern="100" baseline="30000" dirty="0">
                <a:effectLst/>
                <a:latin typeface="Calibri" panose="020F0502020204030204" pitchFamily="34" charset="0"/>
                <a:ea typeface="Calibri" panose="020F0502020204030204" pitchFamily="34" charset="0"/>
                <a:cs typeface="Calibri" panose="020F0502020204030204" pitchFamily="34" charset="0"/>
              </a:rPr>
              <a:t>st</a:t>
            </a:r>
            <a:r>
              <a:rPr lang="en-US" sz="2400" b="1" kern="100" dirty="0">
                <a:effectLst/>
                <a:latin typeface="Calibri" panose="020F0502020204030204" pitchFamily="34" charset="0"/>
                <a:ea typeface="Calibri" panose="020F0502020204030204" pitchFamily="34" charset="0"/>
                <a:cs typeface="Calibri" panose="020F0502020204030204" pitchFamily="34" charset="0"/>
              </a:rPr>
              <a:t> February 2022) on-air content of ET-Now and CNBC-TV18.</a:t>
            </a:r>
            <a:endParaRPr lang="en-US" sz="2000" b="1"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6" name="TextBox 25">
            <a:extLst>
              <a:ext uri="{FF2B5EF4-FFF2-40B4-BE49-F238E27FC236}">
                <a16:creationId xmlns:a16="http://schemas.microsoft.com/office/drawing/2014/main" id="{3932D43A-4F56-9325-717C-1231C16247F1}"/>
              </a:ext>
            </a:extLst>
          </p:cNvPr>
          <p:cNvSpPr txBox="1"/>
          <p:nvPr/>
        </p:nvSpPr>
        <p:spPr>
          <a:xfrm>
            <a:off x="-191106" y="1510663"/>
            <a:ext cx="6225725" cy="658835"/>
          </a:xfrm>
          <a:prstGeom prst="rect">
            <a:avLst/>
          </a:prstGeom>
          <a:noFill/>
        </p:spPr>
        <p:txBody>
          <a:bodyPr wrap="square">
            <a:spAutoFit/>
          </a:bodyPr>
          <a:lstStyle/>
          <a:p>
            <a:pPr marR="0" lvl="1">
              <a:lnSpc>
                <a:spcPct val="107000"/>
              </a:lnSpc>
              <a:spcBef>
                <a:spcPts val="0"/>
              </a:spcBef>
              <a:spcAft>
                <a:spcPts val="800"/>
              </a:spcAft>
            </a:pPr>
            <a:r>
              <a:rPr lang="en-US" sz="3600" b="1" kern="100" dirty="0">
                <a:effectLst/>
                <a:latin typeface="Calibri" panose="020F0502020204030204" pitchFamily="34" charset="0"/>
                <a:ea typeface="Calibri" panose="020F0502020204030204" pitchFamily="34" charset="0"/>
                <a:cs typeface="Calibri" panose="020F0502020204030204" pitchFamily="34" charset="0"/>
              </a:rPr>
              <a:t>3. War Coverage</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28" name="Picture 27">
            <a:extLst>
              <a:ext uri="{FF2B5EF4-FFF2-40B4-BE49-F238E27FC236}">
                <a16:creationId xmlns:a16="http://schemas.microsoft.com/office/drawing/2014/main" id="{546142CA-09F1-1A7E-3A89-1C04425CA513}"/>
              </a:ext>
            </a:extLst>
          </p:cNvPr>
          <p:cNvPicPr>
            <a:picLocks noChangeAspect="1"/>
          </p:cNvPicPr>
          <p:nvPr/>
        </p:nvPicPr>
        <p:blipFill rotWithShape="1">
          <a:blip r:embed="rId4">
            <a:extLst>
              <a:ext uri="{28A0092B-C50C-407E-A947-70E740481C1C}">
                <a14:useLocalDpi xmlns:a14="http://schemas.microsoft.com/office/drawing/2010/main" val="0"/>
              </a:ext>
            </a:extLst>
          </a:blip>
          <a:srcRect t="22334" r="10455" b="36110"/>
          <a:stretch/>
        </p:blipFill>
        <p:spPr>
          <a:xfrm>
            <a:off x="185170" y="2989817"/>
            <a:ext cx="11876044" cy="3679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TextBox 29">
            <a:extLst>
              <a:ext uri="{FF2B5EF4-FFF2-40B4-BE49-F238E27FC236}">
                <a16:creationId xmlns:a16="http://schemas.microsoft.com/office/drawing/2014/main" id="{BEC388BC-7959-0D14-9C6E-89BC8B5051E3}"/>
              </a:ext>
            </a:extLst>
          </p:cNvPr>
          <p:cNvSpPr txBox="1"/>
          <p:nvPr/>
        </p:nvSpPr>
        <p:spPr>
          <a:xfrm>
            <a:off x="276558" y="2058023"/>
            <a:ext cx="11652579" cy="830997"/>
          </a:xfrm>
          <a:prstGeom prst="rect">
            <a:avLst/>
          </a:prstGeom>
          <a:noFill/>
        </p:spPr>
        <p:txBody>
          <a:bodyPr wrap="square">
            <a:spAutoFit/>
          </a:bodyPr>
          <a:lstStyle/>
          <a:p>
            <a:pPr algn="ct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Detailed data of December 2022 Russia-</a:t>
            </a:r>
            <a:r>
              <a:rPr lang="en-US" sz="24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Ukrain</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war coverage of different channel, for different time slots was given</a:t>
            </a:r>
            <a:endParaRPr lang="en-US" sz="2400" b="1"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143416A6-68B4-BD8C-DD54-6EA3E0283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86" y="2838916"/>
            <a:ext cx="5837833" cy="3760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2" name="Picture 31" descr="A picture containing text, screenshot, online advertising, website&#10;&#10;Description automatically generated">
            <a:extLst>
              <a:ext uri="{FF2B5EF4-FFF2-40B4-BE49-F238E27FC236}">
                <a16:creationId xmlns:a16="http://schemas.microsoft.com/office/drawing/2014/main" id="{4233F00A-3090-C823-FDF0-14FE0C747D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528" y="2857499"/>
            <a:ext cx="6102686" cy="3760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TextBox 33">
            <a:extLst>
              <a:ext uri="{FF2B5EF4-FFF2-40B4-BE49-F238E27FC236}">
                <a16:creationId xmlns:a16="http://schemas.microsoft.com/office/drawing/2014/main" id="{BFB12A24-725E-8815-F4C9-36CBD846B3A3}"/>
              </a:ext>
            </a:extLst>
          </p:cNvPr>
          <p:cNvSpPr txBox="1"/>
          <p:nvPr/>
        </p:nvSpPr>
        <p:spPr>
          <a:xfrm>
            <a:off x="1321632" y="2373352"/>
            <a:ext cx="9933319" cy="399405"/>
          </a:xfrm>
          <a:prstGeom prst="rect">
            <a:avLst/>
          </a:prstGeom>
          <a:noFill/>
        </p:spPr>
        <p:txBody>
          <a:bodyPr wrap="square">
            <a:spAutoFit/>
          </a:bodyPr>
          <a:lstStyle/>
          <a:p>
            <a:pPr marL="0" marR="0">
              <a:lnSpc>
                <a:spcPct val="107000"/>
              </a:lnSpc>
              <a:spcBef>
                <a:spcPts val="0"/>
              </a:spcBef>
              <a:spcAft>
                <a:spcPts val="800"/>
              </a:spcAft>
            </a:pPr>
            <a:r>
              <a:rPr lang="en-US" sz="2000" b="1" kern="100" dirty="0">
                <a:latin typeface="Times New Roman" panose="02020603050405020304" pitchFamily="18" charset="0"/>
                <a:ea typeface="Calibri" panose="020F0502020204030204" pitchFamily="34" charset="0"/>
                <a:cs typeface="Times New Roman" panose="02020603050405020304" pitchFamily="18" charset="0"/>
              </a:rPr>
              <a:t>T</a:t>
            </a: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he </a:t>
            </a:r>
            <a:r>
              <a:rPr lang="en-US" sz="2000" b="1" kern="100" dirty="0">
                <a:latin typeface="Times New Roman" panose="02020603050405020304" pitchFamily="18" charset="0"/>
                <a:ea typeface="Calibri" panose="020F0502020204030204" pitchFamily="34" charset="0"/>
                <a:cs typeface="Times New Roman" panose="02020603050405020304" pitchFamily="18" charset="0"/>
              </a:rPr>
              <a:t>I</a:t>
            </a: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mages of the prepared report after doing detailed research of the content asked </a:t>
            </a:r>
            <a:endParaRPr lang="en-US"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6191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2.08333E-7 2.96296E-6 L -0.26042 -0.47639 " pathEditMode="relative" rAng="0" ptsTypes="AA">
                                      <p:cBhvr>
                                        <p:cTn id="12" dur="2000" fill="hold"/>
                                        <p:tgtEl>
                                          <p:spTgt spid="14">
                                            <p:txEl>
                                              <p:pRg st="0" end="0"/>
                                            </p:txEl>
                                          </p:spTgt>
                                        </p:tgtEl>
                                        <p:attrNameLst>
                                          <p:attrName>ppt_x</p:attrName>
                                          <p:attrName>ppt_y</p:attrName>
                                        </p:attrNameLst>
                                      </p:cBhvr>
                                      <p:rCtr x="-13021" y="-23819"/>
                                    </p:animMotion>
                                  </p:childTnLst>
                                </p:cTn>
                              </p:par>
                            </p:childTnLst>
                          </p:cTn>
                        </p:par>
                        <p:par>
                          <p:cTn id="13" fill="hold">
                            <p:stCondLst>
                              <p:cond delay="20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par>
                                <p:cTn id="23" presetID="16" presetClass="entr" presetSubtype="21"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6" presetClass="entr" presetSubtype="21"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arn(inVertical)">
                                      <p:cBhvr>
                                        <p:cTn id="41" dur="500"/>
                                        <p:tgtEl>
                                          <p:spTgt spid="2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2"/>
                                        </p:tgtEl>
                                        <p:attrNameLst>
                                          <p:attrName>style.visibility</p:attrName>
                                        </p:attrNameLst>
                                      </p:cBhvr>
                                      <p:to>
                                        <p:strVal val="hidden"/>
                                      </p:to>
                                    </p:set>
                                  </p:childTnLst>
                                </p:cTn>
                              </p:par>
                            </p:childTnLst>
                          </p:cTn>
                        </p:par>
                        <p:par>
                          <p:cTn id="53" fill="hold">
                            <p:stCondLst>
                              <p:cond delay="0"/>
                            </p:stCondLst>
                            <p:childTnLst>
                              <p:par>
                                <p:cTn id="54" presetID="16" presetClass="entr" presetSubtype="21"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barn(inVertical)">
                                      <p:cBhvr>
                                        <p:cTn id="56" dur="500"/>
                                        <p:tgtEl>
                                          <p:spTgt spid="26"/>
                                        </p:tgtEl>
                                      </p:cBhvr>
                                    </p:animEffect>
                                  </p:childTnLst>
                                </p:cTn>
                              </p:par>
                            </p:childTnLst>
                          </p:cTn>
                        </p:par>
                        <p:par>
                          <p:cTn id="57" fill="hold">
                            <p:stCondLst>
                              <p:cond delay="500"/>
                            </p:stCondLst>
                            <p:childTnLst>
                              <p:par>
                                <p:cTn id="58" presetID="16" presetClass="entr" presetSubtype="2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barn(inVertical)">
                                      <p:cBhvr>
                                        <p:cTn id="60" dur="500"/>
                                        <p:tgtEl>
                                          <p:spTgt spid="30"/>
                                        </p:tgtEl>
                                      </p:cBhvr>
                                    </p:animEffect>
                                  </p:childTnLst>
                                </p:cTn>
                              </p:par>
                              <p:par>
                                <p:cTn id="61" presetID="16" presetClass="entr" presetSubtype="21"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arn(inVertical)">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3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8"/>
                                        </p:tgtEl>
                                        <p:attrNameLst>
                                          <p:attrName>style.visibility</p:attrName>
                                        </p:attrNameLst>
                                      </p:cBhvr>
                                      <p:to>
                                        <p:strVal val="hidden"/>
                                      </p:to>
                                    </p:set>
                                  </p:childTnLst>
                                </p:cTn>
                              </p:par>
                            </p:childTnLst>
                          </p:cTn>
                        </p:par>
                        <p:par>
                          <p:cTn id="70" fill="hold">
                            <p:stCondLst>
                              <p:cond delay="0"/>
                            </p:stCondLst>
                            <p:childTnLst>
                              <p:par>
                                <p:cTn id="71" presetID="16" presetClass="entr" presetSubtype="21"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barn(inVertical)">
                                      <p:cBhvr>
                                        <p:cTn id="73" dur="500"/>
                                        <p:tgtEl>
                                          <p:spTgt spid="34"/>
                                        </p:tgtEl>
                                      </p:cBhvr>
                                    </p:animEffect>
                                  </p:childTnLst>
                                </p:cTn>
                              </p:par>
                              <p:par>
                                <p:cTn id="74" presetID="16" presetClass="entr" presetSubtype="21"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barn(inVertical)">
                                      <p:cBhvr>
                                        <p:cTn id="76" dur="500"/>
                                        <p:tgtEl>
                                          <p:spTgt spid="31"/>
                                        </p:tgtEl>
                                      </p:cBhvr>
                                    </p:animEffect>
                                  </p:childTnLst>
                                </p:cTn>
                              </p:par>
                              <p:par>
                                <p:cTn id="77" presetID="16" presetClass="entr" presetSubtype="21"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barn(inVertical)">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14" grpId="0" build="allAtOnce"/>
      <p:bldP spid="19" grpId="0"/>
      <p:bldP spid="19" grpId="1"/>
      <p:bldP spid="21" grpId="0"/>
      <p:bldP spid="21" grpId="1"/>
      <p:bldP spid="24" grpId="0"/>
      <p:bldP spid="24" grpId="1"/>
      <p:bldP spid="26" grpId="0"/>
      <p:bldP spid="30" grpId="0"/>
      <p:bldP spid="30" grpId="1"/>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3391FED-40D8-EE3F-1634-57F0130FC912}"/>
              </a:ext>
            </a:extLst>
          </p:cNvPr>
          <p:cNvSpPr txBox="1"/>
          <p:nvPr/>
        </p:nvSpPr>
        <p:spPr>
          <a:xfrm>
            <a:off x="3048000" y="3241224"/>
            <a:ext cx="6096000" cy="721736"/>
          </a:xfrm>
          <a:prstGeom prst="rect">
            <a:avLst/>
          </a:prstGeom>
          <a:noFill/>
        </p:spPr>
        <p:txBody>
          <a:bodyPr wrap="square">
            <a:spAutoFit/>
          </a:bodyPr>
          <a:lstStyle/>
          <a:p>
            <a:pPr marL="0" marR="0" algn="ctr">
              <a:lnSpc>
                <a:spcPct val="107000"/>
              </a:lnSpc>
              <a:spcBef>
                <a:spcPts val="0"/>
              </a:spcBef>
              <a:spcAft>
                <a:spcPts val="800"/>
              </a:spcAft>
            </a:pPr>
            <a:r>
              <a:rPr lang="en-US" sz="4000" b="1" i="1" kern="1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Quantitative Data Analysis </a:t>
            </a:r>
            <a:endParaRPr lang="en-US" i="1" kern="1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830D2CAB-57BE-B6B2-11BF-892490DF8FBC}"/>
              </a:ext>
            </a:extLst>
          </p:cNvPr>
          <p:cNvSpPr txBox="1"/>
          <p:nvPr/>
        </p:nvSpPr>
        <p:spPr>
          <a:xfrm>
            <a:off x="262959" y="1437445"/>
            <a:ext cx="6096000" cy="2646878"/>
          </a:xfrm>
          <a:prstGeom prst="rect">
            <a:avLst/>
          </a:prstGeom>
          <a:noFill/>
        </p:spPr>
        <p:txBody>
          <a:bodyPr wrap="square">
            <a:spAutoFit/>
          </a:bodyPr>
          <a:lstStyle/>
          <a:p>
            <a:pPr marL="285750" indent="-285750">
              <a:buFont typeface="Arial" panose="020B0604020202020204" pitchFamily="34" charset="0"/>
              <a:buChar char="•"/>
            </a:pPr>
            <a:r>
              <a:rPr lang="en-US" sz="1800" kern="0" dirty="0">
                <a:solidFill>
                  <a:srgbClr val="000000"/>
                </a:solidFill>
                <a:effectLst/>
                <a:latin typeface="Calibri" panose="020F0502020204030204" pitchFamily="34" charset="0"/>
                <a:ea typeface="Times New Roman" panose="02020603050405020304" pitchFamily="18" charset="0"/>
              </a:rPr>
              <a:t>Detailed data was given</a:t>
            </a:r>
          </a:p>
          <a:p>
            <a:pPr marL="285750" indent="-285750">
              <a:buFont typeface="Arial" panose="020B0604020202020204" pitchFamily="34" charset="0"/>
              <a:buChar char="•"/>
            </a:pPr>
            <a:r>
              <a:rPr lang="en-US" sz="1800" kern="0" dirty="0">
                <a:solidFill>
                  <a:srgbClr val="000000"/>
                </a:solidFill>
                <a:effectLst/>
                <a:latin typeface="Calibri" panose="020F0502020204030204" pitchFamily="34" charset="0"/>
                <a:ea typeface="Times New Roman" panose="02020603050405020304" pitchFamily="18" charset="0"/>
              </a:rPr>
              <a:t>This analysis was aimed to compare our English Movie Channels with competition brands</a:t>
            </a:r>
          </a:p>
          <a:p>
            <a:r>
              <a:rPr lang="en-US" sz="4400" b="1" kern="0" dirty="0">
                <a:solidFill>
                  <a:srgbClr val="000000"/>
                </a:solidFill>
                <a:effectLst/>
                <a:latin typeface="Calibri" panose="020F0502020204030204" pitchFamily="34" charset="0"/>
                <a:ea typeface="Times New Roman" panose="02020603050405020304" pitchFamily="18" charset="0"/>
              </a:rPr>
              <a:t>Tool used for Analysis – Python</a:t>
            </a:r>
          </a:p>
          <a:p>
            <a:r>
              <a:rPr lang="en-US" sz="2400" b="1" kern="0" dirty="0">
                <a:solidFill>
                  <a:srgbClr val="000000"/>
                </a:solidFill>
                <a:latin typeface="Calibri" panose="020F0502020204030204" pitchFamily="34" charset="0"/>
                <a:ea typeface="Times New Roman" panose="02020603050405020304" pitchFamily="18" charset="0"/>
              </a:rPr>
              <a:t>Dashboard building using Power BI</a:t>
            </a:r>
            <a:r>
              <a:rPr lang="en-US" sz="2400" b="1" kern="0" dirty="0">
                <a:solidFill>
                  <a:srgbClr val="000000"/>
                </a:solidFill>
                <a:effectLst/>
                <a:latin typeface="Calibri" panose="020F0502020204030204" pitchFamily="34" charset="0"/>
                <a:ea typeface="Times New Roman" panose="02020603050405020304" pitchFamily="18" charset="0"/>
              </a:rPr>
              <a:t> </a:t>
            </a:r>
            <a:endParaRPr lang="en-US" sz="2400" b="1" dirty="0"/>
          </a:p>
        </p:txBody>
      </p:sp>
      <p:pic>
        <p:nvPicPr>
          <p:cNvPr id="16" name="Picture 15" descr="A screenshot of a computer&#10;&#10;Description automatically generated with low confidence">
            <a:extLst>
              <a:ext uri="{FF2B5EF4-FFF2-40B4-BE49-F238E27FC236}">
                <a16:creationId xmlns:a16="http://schemas.microsoft.com/office/drawing/2014/main" id="{A32788EA-6D5A-1E52-1423-2E520B121E59}"/>
              </a:ext>
            </a:extLst>
          </p:cNvPr>
          <p:cNvPicPr>
            <a:picLocks noChangeAspect="1"/>
          </p:cNvPicPr>
          <p:nvPr/>
        </p:nvPicPr>
        <p:blipFill rotWithShape="1">
          <a:blip r:embed="rId2">
            <a:extLst>
              <a:ext uri="{28A0092B-C50C-407E-A947-70E740481C1C}">
                <a14:useLocalDpi xmlns:a14="http://schemas.microsoft.com/office/drawing/2010/main" val="0"/>
              </a:ext>
            </a:extLst>
          </a:blip>
          <a:srcRect l="10695" t="50000"/>
          <a:stretch/>
        </p:blipFill>
        <p:spPr>
          <a:xfrm>
            <a:off x="6785804" y="3304724"/>
            <a:ext cx="5312975" cy="34740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A screen shot of a graph&#10;&#10;Description automatically generated with low confidence">
            <a:extLst>
              <a:ext uri="{FF2B5EF4-FFF2-40B4-BE49-F238E27FC236}">
                <a16:creationId xmlns:a16="http://schemas.microsoft.com/office/drawing/2014/main" id="{2AC292DD-5240-5E0D-BFBB-CC97B7CF0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804" y="1249447"/>
            <a:ext cx="5312975" cy="2152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A screenshot of a computer&#10;&#10;Description automatically generated with medium confidence">
            <a:extLst>
              <a:ext uri="{FF2B5EF4-FFF2-40B4-BE49-F238E27FC236}">
                <a16:creationId xmlns:a16="http://schemas.microsoft.com/office/drawing/2014/main" id="{14220F47-DEAB-205E-8E24-3B4DDDCAF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100" y="1536055"/>
            <a:ext cx="7124064" cy="51441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descr="A screenshot of a computer&#10;&#10;Description automatically generated">
            <a:extLst>
              <a:ext uri="{FF2B5EF4-FFF2-40B4-BE49-F238E27FC236}">
                <a16:creationId xmlns:a16="http://schemas.microsoft.com/office/drawing/2014/main" id="{296BFF9B-F1B4-D1B3-92BE-C864EEDC28F9}"/>
              </a:ext>
            </a:extLst>
          </p:cNvPr>
          <p:cNvPicPr>
            <a:picLocks noChangeAspect="1"/>
          </p:cNvPicPr>
          <p:nvPr/>
        </p:nvPicPr>
        <p:blipFill rotWithShape="1">
          <a:blip r:embed="rId5">
            <a:extLst>
              <a:ext uri="{28A0092B-C50C-407E-A947-70E740481C1C}">
                <a14:useLocalDpi xmlns:a14="http://schemas.microsoft.com/office/drawing/2010/main" val="0"/>
              </a:ext>
            </a:extLst>
          </a:blip>
          <a:srcRect t="27211" r="16250" b="12760"/>
          <a:stretch/>
        </p:blipFill>
        <p:spPr>
          <a:xfrm>
            <a:off x="203836" y="2425700"/>
            <a:ext cx="11784328" cy="4254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descr="A screen shot of a graph&#10;&#10;Description automatically generated with medium confidence">
            <a:extLst>
              <a:ext uri="{FF2B5EF4-FFF2-40B4-BE49-F238E27FC236}">
                <a16:creationId xmlns:a16="http://schemas.microsoft.com/office/drawing/2014/main" id="{F7501430-56F3-1A9E-D3C2-FCED5CBE84DE}"/>
              </a:ext>
            </a:extLst>
          </p:cNvPr>
          <p:cNvPicPr>
            <a:picLocks noChangeAspect="1"/>
          </p:cNvPicPr>
          <p:nvPr/>
        </p:nvPicPr>
        <p:blipFill rotWithShape="1">
          <a:blip r:embed="rId6">
            <a:extLst>
              <a:ext uri="{28A0092B-C50C-407E-A947-70E740481C1C}">
                <a14:useLocalDpi xmlns:a14="http://schemas.microsoft.com/office/drawing/2010/main" val="0"/>
              </a:ext>
            </a:extLst>
          </a:blip>
          <a:srcRect l="7498" t="61450" r="4415"/>
          <a:stretch/>
        </p:blipFill>
        <p:spPr bwMode="auto">
          <a:xfrm>
            <a:off x="93221" y="3827657"/>
            <a:ext cx="6435476" cy="2951151"/>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51993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33333E-6 -1.11111E-6 L -0.23334 -0.39213 " pathEditMode="relative" rAng="0" ptsTypes="AA">
                                      <p:cBhvr>
                                        <p:cTn id="11" dur="2000" fill="hold"/>
                                        <p:tgtEl>
                                          <p:spTgt spid="8">
                                            <p:txEl>
                                              <p:pRg st="0" end="0"/>
                                            </p:txEl>
                                          </p:spTgt>
                                        </p:tgtEl>
                                        <p:attrNameLst>
                                          <p:attrName>ppt_x</p:attrName>
                                          <p:attrName>ppt_y</p:attrName>
                                        </p:attrNameLst>
                                      </p:cBhvr>
                                      <p:rCtr x="-11667" y="-19606"/>
                                    </p:animMotion>
                                  </p:childTnLst>
                                </p:cTn>
                              </p:par>
                            </p:childTnLst>
                          </p:cTn>
                        </p:par>
                        <p:par>
                          <p:cTn id="12" fill="hold">
                            <p:stCondLst>
                              <p:cond delay="2000"/>
                            </p:stCondLst>
                            <p:childTnLst>
                              <p:par>
                                <p:cTn id="13" presetID="16" presetClass="entr" presetSubtype="21" fill="hold"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barn(inVertical)">
                                      <p:cBhvr>
                                        <p:cTn id="15" dur="500"/>
                                        <p:tgtEl>
                                          <p:spTgt spid="15">
                                            <p:txEl>
                                              <p:pRg st="0" end="0"/>
                                            </p:txEl>
                                          </p:spTgt>
                                        </p:tgtEl>
                                      </p:cBhvr>
                                    </p:animEffect>
                                  </p:childTnLst>
                                </p:cTn>
                              </p:par>
                            </p:childTnLst>
                          </p:cTn>
                        </p:par>
                        <p:par>
                          <p:cTn id="16" fill="hold">
                            <p:stCondLst>
                              <p:cond delay="2500"/>
                            </p:stCondLst>
                            <p:childTnLst>
                              <p:par>
                                <p:cTn id="17" presetID="16" presetClass="entr" presetSubtype="21" fill="hold" nodeType="after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barn(inVertical)">
                                      <p:cBhvr>
                                        <p:cTn id="19" dur="500"/>
                                        <p:tgtEl>
                                          <p:spTgt spid="15">
                                            <p:txEl>
                                              <p:pRg st="1" end="1"/>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hidden"/>
                                      </p:to>
                                    </p:set>
                                  </p:childTnLst>
                                </p:cTn>
                              </p:par>
                            </p:childTnLst>
                          </p:cTn>
                        </p:par>
                        <p:par>
                          <p:cTn id="27" fill="hold">
                            <p:stCondLst>
                              <p:cond delay="0"/>
                            </p:stCondLst>
                            <p:childTnLst>
                              <p:par>
                                <p:cTn id="28" presetID="1" presetClass="exit" presetSubtype="0" fill="hold" nodeType="afterEffect">
                                  <p:stCondLst>
                                    <p:cond delay="0"/>
                                  </p:stCondLst>
                                  <p:childTnLst>
                                    <p:set>
                                      <p:cBhvr>
                                        <p:cTn id="29" dur="1" fill="hold">
                                          <p:stCondLst>
                                            <p:cond delay="0"/>
                                          </p:stCondLst>
                                        </p:cTn>
                                        <p:tgtEl>
                                          <p:spTgt spid="15">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par>
                          <p:cTn id="32" fill="hold">
                            <p:stCondLst>
                              <p:cond delay="0"/>
                            </p:stCondLst>
                            <p:childTnLst>
                              <p:par>
                                <p:cTn id="33" presetID="16" presetClass="entr" presetSubtype="21" fill="hold" nodeType="after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animEffect transition="in" filter="barn(inVertical)">
                                      <p:cBhvr>
                                        <p:cTn id="35" dur="500"/>
                                        <p:tgtEl>
                                          <p:spTgt spid="15">
                                            <p:txEl>
                                              <p:pRg st="2" end="2"/>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arn(inVertical)">
                                      <p:cBhvr>
                                        <p:cTn id="38" dur="500"/>
                                        <p:tgtEl>
                                          <p:spTgt spid="16"/>
                                        </p:tgtEl>
                                      </p:cBhvr>
                                    </p:animEffect>
                                  </p:childTnLst>
                                </p:cTn>
                              </p:par>
                              <p:par>
                                <p:cTn id="39" presetID="16" presetClass="entr" presetSubtype="21"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16" presetClass="entr" presetSubtype="21"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5">
                                            <p:txEl>
                                              <p:pRg st="2" end="2"/>
                                            </p:txEl>
                                          </p:spTgt>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childTnLst>
                          </p:cTn>
                        </p:par>
                        <p:par>
                          <p:cTn id="55" fill="hold">
                            <p:stCondLst>
                              <p:cond delay="0"/>
                            </p:stCondLst>
                            <p:childTnLst>
                              <p:par>
                                <p:cTn id="56" presetID="16" presetClass="entr" presetSubtype="21" fill="hold" nodeType="afterEffect">
                                  <p:stCondLst>
                                    <p:cond delay="0"/>
                                  </p:stCondLst>
                                  <p:childTnLst>
                                    <p:set>
                                      <p:cBhvr>
                                        <p:cTn id="57" dur="1" fill="hold">
                                          <p:stCondLst>
                                            <p:cond delay="0"/>
                                          </p:stCondLst>
                                        </p:cTn>
                                        <p:tgtEl>
                                          <p:spTgt spid="15">
                                            <p:txEl>
                                              <p:pRg st="3" end="3"/>
                                            </p:txEl>
                                          </p:spTgt>
                                        </p:tgtEl>
                                        <p:attrNameLst>
                                          <p:attrName>style.visibility</p:attrName>
                                        </p:attrNameLst>
                                      </p:cBhvr>
                                      <p:to>
                                        <p:strVal val="visible"/>
                                      </p:to>
                                    </p:set>
                                    <p:animEffect transition="in" filter="barn(inVertical)">
                                      <p:cBhvr>
                                        <p:cTn id="58" dur="500"/>
                                        <p:tgtEl>
                                          <p:spTgt spid="15">
                                            <p:txEl>
                                              <p:pRg st="3" end="3"/>
                                            </p:txEl>
                                          </p:spTgt>
                                        </p:tgtEl>
                                      </p:cBhvr>
                                    </p:animEffect>
                                  </p:childTnLst>
                                </p:cTn>
                              </p:par>
                              <p:par>
                                <p:cTn id="59" presetID="16" presetClass="entr" presetSubtype="21"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barn(inVertical)">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software, computer icon, web page&#10;&#10;Description automatically generated">
            <a:extLst>
              <a:ext uri="{FF2B5EF4-FFF2-40B4-BE49-F238E27FC236}">
                <a16:creationId xmlns:a16="http://schemas.microsoft.com/office/drawing/2014/main" id="{327F0DDB-98D5-4C9B-A38C-1B48EA9F4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034" y="942142"/>
            <a:ext cx="8318500" cy="53811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E01C091B-CB60-05DD-FBF7-2BFE74C99F34}"/>
              </a:ext>
            </a:extLst>
          </p:cNvPr>
          <p:cNvSpPr txBox="1"/>
          <p:nvPr/>
        </p:nvSpPr>
        <p:spPr>
          <a:xfrm>
            <a:off x="309165" y="2430685"/>
            <a:ext cx="3236119" cy="3416320"/>
          </a:xfrm>
          <a:prstGeom prst="rect">
            <a:avLst/>
          </a:prstGeom>
          <a:noFill/>
        </p:spPr>
        <p:txBody>
          <a:bodyPr wrap="square">
            <a:spAutoFit/>
          </a:bodyPr>
          <a:lstStyle/>
          <a:p>
            <a:pPr lvl="0"/>
            <a:r>
              <a:rPr lang="en-IN" sz="2400" dirty="0">
                <a:solidFill>
                  <a:schemeClr val="bg1"/>
                </a:solidFill>
              </a:rPr>
              <a:t>To monitor daily performance of Times Network’s website we use Google Analytics to make daily report which has information about New Users, Page Views, Content wise website performance etc. </a:t>
            </a:r>
            <a:endParaRPr lang="en-US" sz="2400" dirty="0">
              <a:solidFill>
                <a:schemeClr val="bg1"/>
              </a:solidFill>
            </a:endParaRPr>
          </a:p>
        </p:txBody>
      </p:sp>
      <p:sp>
        <p:nvSpPr>
          <p:cNvPr id="10" name="TextBox 9">
            <a:extLst>
              <a:ext uri="{FF2B5EF4-FFF2-40B4-BE49-F238E27FC236}">
                <a16:creationId xmlns:a16="http://schemas.microsoft.com/office/drawing/2014/main" id="{70ADD0A0-00EE-5E67-5137-1C8FD764E101}"/>
              </a:ext>
            </a:extLst>
          </p:cNvPr>
          <p:cNvSpPr txBox="1"/>
          <p:nvPr/>
        </p:nvSpPr>
        <p:spPr>
          <a:xfrm>
            <a:off x="1190624" y="2430685"/>
            <a:ext cx="10201276" cy="645113"/>
          </a:xfrm>
          <a:prstGeom prst="rect">
            <a:avLst/>
          </a:prstGeom>
          <a:noFill/>
        </p:spPr>
        <p:txBody>
          <a:bodyPr wrap="square">
            <a:spAutoFit/>
          </a:bodyPr>
          <a:lstStyle/>
          <a:p>
            <a:pPr marL="0" marR="0" algn="ctr">
              <a:lnSpc>
                <a:spcPct val="107000"/>
              </a:lnSpc>
              <a:spcBef>
                <a:spcPts val="0"/>
              </a:spcBef>
              <a:spcAft>
                <a:spcPts val="800"/>
              </a:spcAft>
            </a:pPr>
            <a:r>
              <a:rPr lang="en-US" sz="3600" b="1"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Website and Social Media Handle Monitoring Tools</a:t>
            </a:r>
            <a:endParaRPr lang="en-US"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Arrow: Right 10">
            <a:extLst>
              <a:ext uri="{FF2B5EF4-FFF2-40B4-BE49-F238E27FC236}">
                <a16:creationId xmlns:a16="http://schemas.microsoft.com/office/drawing/2014/main" id="{DD374B09-9B7A-58A6-BEB9-5B31B15BDAB5}"/>
              </a:ext>
            </a:extLst>
          </p:cNvPr>
          <p:cNvSpPr/>
          <p:nvPr/>
        </p:nvSpPr>
        <p:spPr>
          <a:xfrm>
            <a:off x="269874" y="1054100"/>
            <a:ext cx="3519885" cy="1160778"/>
          </a:xfrm>
          <a:prstGeom prst="rightArrow">
            <a:avLst/>
          </a:prstGeom>
          <a:ln w="38100">
            <a:solidFill>
              <a:schemeClr val="tx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i="1" dirty="0">
                <a:solidFill>
                  <a:srgbClr val="FF0000"/>
                </a:solidFill>
                <a:latin typeface="Times New Roman" panose="02020603050405020304" pitchFamily="18" charset="0"/>
                <a:cs typeface="Times New Roman" panose="02020603050405020304" pitchFamily="18" charset="0"/>
              </a:rPr>
              <a:t>Google Analytics</a:t>
            </a:r>
            <a:endParaRPr lang="en-US" sz="3200" dirty="0"/>
          </a:p>
        </p:txBody>
      </p:sp>
      <p:sp>
        <p:nvSpPr>
          <p:cNvPr id="15" name="Arrow: Right 14">
            <a:extLst>
              <a:ext uri="{FF2B5EF4-FFF2-40B4-BE49-F238E27FC236}">
                <a16:creationId xmlns:a16="http://schemas.microsoft.com/office/drawing/2014/main" id="{FD483343-E4E8-6151-A701-0DDE0BEC6B93}"/>
              </a:ext>
            </a:extLst>
          </p:cNvPr>
          <p:cNvSpPr/>
          <p:nvPr/>
        </p:nvSpPr>
        <p:spPr>
          <a:xfrm>
            <a:off x="269875" y="1135802"/>
            <a:ext cx="4568130" cy="1160778"/>
          </a:xfrm>
          <a:prstGeom prst="rightArrow">
            <a:avLst/>
          </a:prstGeom>
          <a:ln w="38100">
            <a:solidFill>
              <a:schemeClr val="tx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i="1" dirty="0">
                <a:solidFill>
                  <a:srgbClr val="FF0000"/>
                </a:solidFill>
                <a:latin typeface="Times New Roman" panose="02020603050405020304" pitchFamily="18" charset="0"/>
                <a:cs typeface="Times New Roman" panose="02020603050405020304" pitchFamily="18" charset="0"/>
              </a:rPr>
              <a:t>CrowdTangle</a:t>
            </a:r>
            <a:endParaRPr lang="en-US" sz="3200" dirty="0"/>
          </a:p>
        </p:txBody>
      </p:sp>
      <p:sp>
        <p:nvSpPr>
          <p:cNvPr id="16" name="Arrow: Right 15">
            <a:extLst>
              <a:ext uri="{FF2B5EF4-FFF2-40B4-BE49-F238E27FC236}">
                <a16:creationId xmlns:a16="http://schemas.microsoft.com/office/drawing/2014/main" id="{29224F9D-4351-5916-76C1-105324AE9B41}"/>
              </a:ext>
            </a:extLst>
          </p:cNvPr>
          <p:cNvSpPr/>
          <p:nvPr/>
        </p:nvSpPr>
        <p:spPr>
          <a:xfrm>
            <a:off x="241699" y="1094951"/>
            <a:ext cx="4165349" cy="1160778"/>
          </a:xfrm>
          <a:prstGeom prst="rightArrow">
            <a:avLst/>
          </a:prstGeom>
          <a:ln w="38100">
            <a:solidFill>
              <a:schemeClr val="tx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i="1" dirty="0">
                <a:solidFill>
                  <a:srgbClr val="FF0000"/>
                </a:solidFill>
                <a:latin typeface="Times New Roman" panose="02020603050405020304" pitchFamily="18" charset="0"/>
                <a:cs typeface="Times New Roman" panose="02020603050405020304" pitchFamily="18" charset="0"/>
              </a:rPr>
              <a:t>Creator Studio</a:t>
            </a:r>
            <a:endParaRPr lang="en-US" sz="3200" dirty="0"/>
          </a:p>
        </p:txBody>
      </p:sp>
      <p:sp>
        <p:nvSpPr>
          <p:cNvPr id="17" name="Arrow: Right 16">
            <a:extLst>
              <a:ext uri="{FF2B5EF4-FFF2-40B4-BE49-F238E27FC236}">
                <a16:creationId xmlns:a16="http://schemas.microsoft.com/office/drawing/2014/main" id="{2BA77623-FD78-CDE0-C7D8-E202D8FDE8E7}"/>
              </a:ext>
            </a:extLst>
          </p:cNvPr>
          <p:cNvSpPr/>
          <p:nvPr/>
        </p:nvSpPr>
        <p:spPr>
          <a:xfrm>
            <a:off x="408350" y="930817"/>
            <a:ext cx="4140797" cy="1160778"/>
          </a:xfrm>
          <a:prstGeom prst="rightArrow">
            <a:avLst/>
          </a:prstGeom>
          <a:ln w="38100">
            <a:solidFill>
              <a:schemeClr val="tx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i="1" dirty="0">
                <a:solidFill>
                  <a:srgbClr val="FF0000"/>
                </a:solidFill>
                <a:latin typeface="Times New Roman" panose="02020603050405020304" pitchFamily="18" charset="0"/>
                <a:cs typeface="Times New Roman" panose="02020603050405020304" pitchFamily="18" charset="0"/>
              </a:rPr>
              <a:t>YouTube Analytics</a:t>
            </a:r>
            <a:endParaRPr lang="en-US" sz="3200" dirty="0"/>
          </a:p>
        </p:txBody>
      </p:sp>
      <p:sp>
        <p:nvSpPr>
          <p:cNvPr id="18" name="Arrow: Right 17">
            <a:extLst>
              <a:ext uri="{FF2B5EF4-FFF2-40B4-BE49-F238E27FC236}">
                <a16:creationId xmlns:a16="http://schemas.microsoft.com/office/drawing/2014/main" id="{C2374B8C-F7EF-EEEC-A647-D260D6A0A39D}"/>
              </a:ext>
            </a:extLst>
          </p:cNvPr>
          <p:cNvSpPr/>
          <p:nvPr/>
        </p:nvSpPr>
        <p:spPr>
          <a:xfrm>
            <a:off x="467589" y="711200"/>
            <a:ext cx="3519885" cy="1160778"/>
          </a:xfrm>
          <a:prstGeom prst="rightArrow">
            <a:avLst/>
          </a:prstGeom>
          <a:ln w="38100">
            <a:solidFill>
              <a:schemeClr val="tx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i="1" dirty="0" err="1">
                <a:solidFill>
                  <a:srgbClr val="FF0000"/>
                </a:solidFill>
                <a:latin typeface="Times New Roman" panose="02020603050405020304" pitchFamily="18" charset="0"/>
                <a:cs typeface="Times New Roman" panose="02020603050405020304" pitchFamily="18" charset="0"/>
              </a:rPr>
              <a:t>Slike</a:t>
            </a:r>
            <a:endParaRPr lang="en-US" sz="3200" dirty="0"/>
          </a:p>
        </p:txBody>
      </p:sp>
      <p:sp>
        <p:nvSpPr>
          <p:cNvPr id="19" name="Arrow: Right 18">
            <a:extLst>
              <a:ext uri="{FF2B5EF4-FFF2-40B4-BE49-F238E27FC236}">
                <a16:creationId xmlns:a16="http://schemas.microsoft.com/office/drawing/2014/main" id="{DFFB04BD-EED0-01F0-ECC0-19D1117BF819}"/>
              </a:ext>
            </a:extLst>
          </p:cNvPr>
          <p:cNvSpPr/>
          <p:nvPr/>
        </p:nvSpPr>
        <p:spPr>
          <a:xfrm>
            <a:off x="194372" y="942142"/>
            <a:ext cx="4515346" cy="1160778"/>
          </a:xfrm>
          <a:prstGeom prst="rightArrow">
            <a:avLst/>
          </a:prstGeom>
          <a:ln w="38100">
            <a:solidFill>
              <a:schemeClr val="tx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i="1" dirty="0">
                <a:solidFill>
                  <a:srgbClr val="FF0000"/>
                </a:solidFill>
                <a:latin typeface="Times New Roman" panose="02020603050405020304" pitchFamily="18" charset="0"/>
                <a:cs typeface="Times New Roman" panose="02020603050405020304" pitchFamily="18" charset="0"/>
              </a:rPr>
              <a:t>Snapchat Analytics</a:t>
            </a:r>
            <a:endParaRPr lang="en-US" sz="3200" dirty="0"/>
          </a:p>
        </p:txBody>
      </p:sp>
      <p:sp>
        <p:nvSpPr>
          <p:cNvPr id="21" name="TextBox 20">
            <a:extLst>
              <a:ext uri="{FF2B5EF4-FFF2-40B4-BE49-F238E27FC236}">
                <a16:creationId xmlns:a16="http://schemas.microsoft.com/office/drawing/2014/main" id="{631E2679-DB83-2443-98F0-47190B73DF23}"/>
              </a:ext>
            </a:extLst>
          </p:cNvPr>
          <p:cNvSpPr txBox="1"/>
          <p:nvPr/>
        </p:nvSpPr>
        <p:spPr>
          <a:xfrm>
            <a:off x="169466" y="2155096"/>
            <a:ext cx="4885728" cy="4154984"/>
          </a:xfrm>
          <a:prstGeom prst="rect">
            <a:avLst/>
          </a:prstGeom>
          <a:noFill/>
        </p:spPr>
        <p:txBody>
          <a:bodyPr wrap="square">
            <a:spAutoFit/>
          </a:bodyPr>
          <a:lstStyle/>
          <a:p>
            <a:r>
              <a:rPr lang="en-IN" sz="2400" dirty="0">
                <a:solidFill>
                  <a:schemeClr val="bg1"/>
                </a:solidFill>
                <a:effectLst/>
                <a:latin typeface="Calibri" panose="020F0502020204030204" pitchFamily="34" charset="0"/>
                <a:ea typeface="Calibri" panose="020F0502020204030204" pitchFamily="34" charset="0"/>
              </a:rPr>
              <a:t>To monitor daily performance of Times Network’s Official Instagram pages, </a:t>
            </a:r>
            <a:r>
              <a:rPr lang="en-US" sz="2400" kern="0" dirty="0">
                <a:solidFill>
                  <a:schemeClr val="bg1"/>
                </a:solidFill>
                <a:effectLst/>
                <a:latin typeface="Calibri" panose="020F0502020204030204" pitchFamily="34" charset="0"/>
                <a:ea typeface="Times New Roman" panose="02020603050405020304" pitchFamily="18" charset="0"/>
              </a:rPr>
              <a:t>Zoom, Times Now, TN </a:t>
            </a:r>
            <a:r>
              <a:rPr lang="en-US" sz="2400" kern="0" dirty="0" err="1">
                <a:solidFill>
                  <a:schemeClr val="bg1"/>
                </a:solidFill>
                <a:effectLst/>
                <a:latin typeface="Calibri" panose="020F0502020204030204" pitchFamily="34" charset="0"/>
                <a:ea typeface="Times New Roman" panose="02020603050405020304" pitchFamily="18" charset="0"/>
              </a:rPr>
              <a:t>Navbharat</a:t>
            </a:r>
            <a:r>
              <a:rPr lang="en-US" sz="2400" kern="0" dirty="0">
                <a:solidFill>
                  <a:schemeClr val="bg1"/>
                </a:solidFill>
                <a:effectLst/>
                <a:latin typeface="Calibri" panose="020F0502020204030204" pitchFamily="34" charset="0"/>
                <a:ea typeface="Times New Roman" panose="02020603050405020304" pitchFamily="18" charset="0"/>
              </a:rPr>
              <a:t>, The Foodie, Times Drive, </a:t>
            </a:r>
            <a:r>
              <a:rPr lang="en-US" sz="2400" kern="0" dirty="0" err="1">
                <a:solidFill>
                  <a:schemeClr val="bg1"/>
                </a:solidFill>
                <a:effectLst/>
                <a:latin typeface="Calibri" panose="020F0502020204030204" pitchFamily="34" charset="0"/>
                <a:ea typeface="Times New Roman" panose="02020603050405020304" pitchFamily="18" charset="0"/>
              </a:rPr>
              <a:t>Telly</a:t>
            </a:r>
            <a:r>
              <a:rPr lang="en-US" sz="2400" kern="0" dirty="0">
                <a:solidFill>
                  <a:schemeClr val="bg1"/>
                </a:solidFill>
                <a:effectLst/>
                <a:latin typeface="Calibri" panose="020F0502020204030204" pitchFamily="34" charset="0"/>
                <a:ea typeface="Times New Roman" panose="02020603050405020304" pitchFamily="18" charset="0"/>
              </a:rPr>
              <a:t> Talk, The Zoom Studios, Mirror Now, ET Now, TN+, ET Now Swadesh, </a:t>
            </a:r>
            <a:r>
              <a:rPr lang="en-US" sz="2400" kern="0" dirty="0" err="1">
                <a:solidFill>
                  <a:schemeClr val="bg1"/>
                </a:solidFill>
                <a:effectLst/>
                <a:latin typeface="Calibri" panose="020F0502020204030204" pitchFamily="34" charset="0"/>
                <a:ea typeface="Times New Roman" panose="02020603050405020304" pitchFamily="18" charset="0"/>
              </a:rPr>
              <a:t>Snazz</a:t>
            </a:r>
            <a:r>
              <a:rPr lang="en-US" sz="2400" kern="0" dirty="0">
                <a:solidFill>
                  <a:schemeClr val="bg1"/>
                </a:solidFill>
                <a:effectLst/>
                <a:latin typeface="Calibri" panose="020F0502020204030204" pitchFamily="34" charset="0"/>
                <a:ea typeface="Times New Roman" panose="02020603050405020304" pitchFamily="18" charset="0"/>
              </a:rPr>
              <a:t> Me Up, Gadget Times, TN Marathi</a:t>
            </a:r>
            <a:r>
              <a:rPr lang="en-US" sz="2400" dirty="0">
                <a:solidFill>
                  <a:schemeClr val="bg1"/>
                </a:solidFill>
                <a:effectLst/>
                <a:latin typeface="Calibri" panose="020F0502020204030204" pitchFamily="34" charset="0"/>
                <a:ea typeface="Calibri" panose="020F0502020204030204" pitchFamily="34" charset="0"/>
              </a:rPr>
              <a:t> </a:t>
            </a:r>
            <a:r>
              <a:rPr lang="en-IN" sz="2400" dirty="0">
                <a:solidFill>
                  <a:schemeClr val="bg1"/>
                </a:solidFill>
                <a:effectLst/>
                <a:latin typeface="Calibri" panose="020F0502020204030204" pitchFamily="34" charset="0"/>
                <a:ea typeface="Calibri" panose="020F0502020204030204" pitchFamily="34" charset="0"/>
              </a:rPr>
              <a:t>we use </a:t>
            </a:r>
            <a:r>
              <a:rPr lang="en-IN" sz="2400" dirty="0" err="1">
                <a:solidFill>
                  <a:schemeClr val="bg1"/>
                </a:solidFill>
                <a:effectLst/>
                <a:latin typeface="Calibri" panose="020F0502020204030204" pitchFamily="34" charset="0"/>
                <a:ea typeface="Calibri" panose="020F0502020204030204" pitchFamily="34" charset="0"/>
              </a:rPr>
              <a:t>CrowdTangle</a:t>
            </a:r>
            <a:r>
              <a:rPr lang="en-IN" sz="2400" dirty="0">
                <a:solidFill>
                  <a:schemeClr val="bg1"/>
                </a:solidFill>
                <a:effectLst/>
                <a:latin typeface="Calibri" panose="020F0502020204030204" pitchFamily="34" charset="0"/>
                <a:ea typeface="Calibri" panose="020F0502020204030204" pitchFamily="34" charset="0"/>
              </a:rPr>
              <a:t> to make daily report which has information about daily views on each post, Likes, Followers etc. of the page</a:t>
            </a:r>
            <a:endParaRPr lang="en-US" sz="2400" dirty="0">
              <a:solidFill>
                <a:schemeClr val="bg1"/>
              </a:solidFill>
            </a:endParaRPr>
          </a:p>
        </p:txBody>
      </p:sp>
      <p:pic>
        <p:nvPicPr>
          <p:cNvPr id="22" name="Picture 21" descr="A screenshot of a computer&#10;&#10;Description automatically generated with medium confidence">
            <a:extLst>
              <a:ext uri="{FF2B5EF4-FFF2-40B4-BE49-F238E27FC236}">
                <a16:creationId xmlns:a16="http://schemas.microsoft.com/office/drawing/2014/main" id="{A58ABCA7-D054-261B-D6D0-0953B26AD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667" y="1135803"/>
            <a:ext cx="6845152" cy="4793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a:extLst>
              <a:ext uri="{FF2B5EF4-FFF2-40B4-BE49-F238E27FC236}">
                <a16:creationId xmlns:a16="http://schemas.microsoft.com/office/drawing/2014/main" id="{FDEC0E46-9234-1D3E-BB3B-CC449E16631C}"/>
              </a:ext>
            </a:extLst>
          </p:cNvPr>
          <p:cNvSpPr txBox="1"/>
          <p:nvPr/>
        </p:nvSpPr>
        <p:spPr>
          <a:xfrm>
            <a:off x="158351" y="1970782"/>
            <a:ext cx="4050981" cy="4524315"/>
          </a:xfrm>
          <a:prstGeom prst="rect">
            <a:avLst/>
          </a:prstGeom>
          <a:noFill/>
        </p:spPr>
        <p:txBody>
          <a:bodyPr wrap="square">
            <a:spAutoFit/>
          </a:bodyPr>
          <a:lstStyle/>
          <a:p>
            <a:r>
              <a:rPr lang="en-IN" sz="24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To monitor daily performance of Times Network’s Facebook Pages, </a:t>
            </a:r>
            <a:r>
              <a:rPr lang="en-US" sz="2400" kern="0" dirty="0">
                <a:solidFill>
                  <a:schemeClr val="bg1"/>
                </a:solidFill>
                <a:effectLst/>
                <a:latin typeface="Calibri" panose="020F0502020204030204" pitchFamily="34" charset="0"/>
                <a:ea typeface="Times New Roman" panose="02020603050405020304" pitchFamily="18" charset="0"/>
              </a:rPr>
              <a:t>Zoom, Times Now, TN </a:t>
            </a:r>
            <a:r>
              <a:rPr lang="en-US" sz="2400" kern="0" dirty="0" err="1">
                <a:solidFill>
                  <a:schemeClr val="bg1"/>
                </a:solidFill>
                <a:effectLst/>
                <a:latin typeface="Calibri" panose="020F0502020204030204" pitchFamily="34" charset="0"/>
                <a:ea typeface="Times New Roman" panose="02020603050405020304" pitchFamily="18" charset="0"/>
              </a:rPr>
              <a:t>Navbharat</a:t>
            </a:r>
            <a:r>
              <a:rPr lang="en-US" sz="2400" kern="0" dirty="0">
                <a:solidFill>
                  <a:schemeClr val="bg1"/>
                </a:solidFill>
                <a:effectLst/>
                <a:latin typeface="Calibri" panose="020F0502020204030204" pitchFamily="34" charset="0"/>
                <a:ea typeface="Times New Roman" panose="02020603050405020304" pitchFamily="18" charset="0"/>
              </a:rPr>
              <a:t>, The Foodie, Times Drive, </a:t>
            </a:r>
            <a:r>
              <a:rPr lang="en-US" sz="2400" kern="0" dirty="0" err="1">
                <a:solidFill>
                  <a:schemeClr val="bg1"/>
                </a:solidFill>
                <a:effectLst/>
                <a:latin typeface="Calibri" panose="020F0502020204030204" pitchFamily="34" charset="0"/>
                <a:ea typeface="Times New Roman" panose="02020603050405020304" pitchFamily="18" charset="0"/>
              </a:rPr>
              <a:t>Telly</a:t>
            </a:r>
            <a:r>
              <a:rPr lang="en-US" sz="2400" kern="0" dirty="0">
                <a:solidFill>
                  <a:schemeClr val="bg1"/>
                </a:solidFill>
                <a:effectLst/>
                <a:latin typeface="Calibri" panose="020F0502020204030204" pitchFamily="34" charset="0"/>
                <a:ea typeface="Times New Roman" panose="02020603050405020304" pitchFamily="18" charset="0"/>
              </a:rPr>
              <a:t> Talk, The Zoom Studios, Mirror Now, ET Now, TN+, ET Now Swadesh, </a:t>
            </a:r>
            <a:r>
              <a:rPr lang="en-US" sz="2400" kern="0" dirty="0" err="1">
                <a:solidFill>
                  <a:schemeClr val="bg1"/>
                </a:solidFill>
                <a:effectLst/>
                <a:latin typeface="Calibri" panose="020F0502020204030204" pitchFamily="34" charset="0"/>
                <a:ea typeface="Times New Roman" panose="02020603050405020304" pitchFamily="18" charset="0"/>
              </a:rPr>
              <a:t>Snazz</a:t>
            </a:r>
            <a:r>
              <a:rPr lang="en-US" sz="2400" kern="0" dirty="0">
                <a:solidFill>
                  <a:schemeClr val="bg1"/>
                </a:solidFill>
                <a:effectLst/>
                <a:latin typeface="Calibri" panose="020F0502020204030204" pitchFamily="34" charset="0"/>
                <a:ea typeface="Times New Roman" panose="02020603050405020304" pitchFamily="18" charset="0"/>
              </a:rPr>
              <a:t> Me Up, Gadget Times, TN Marathi</a:t>
            </a:r>
            <a:r>
              <a:rPr lang="en-US" sz="24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 </a:t>
            </a:r>
            <a:r>
              <a:rPr lang="en-IN" sz="24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I have use Creator Studio to make daily report which has information about daily views of the page</a:t>
            </a:r>
            <a:endParaRPr lang="en-US" sz="2400" dirty="0">
              <a:solidFill>
                <a:schemeClr val="bg1"/>
              </a:solidFill>
            </a:endParaRPr>
          </a:p>
        </p:txBody>
      </p:sp>
      <p:pic>
        <p:nvPicPr>
          <p:cNvPr id="25" name="Picture 24" descr="A screenshot of a computer&#10;&#10;Description automatically generated with medium confidence">
            <a:extLst>
              <a:ext uri="{FF2B5EF4-FFF2-40B4-BE49-F238E27FC236}">
                <a16:creationId xmlns:a16="http://schemas.microsoft.com/office/drawing/2014/main" id="{BB8CD522-9602-90BE-A5C2-587BF99B3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281" y="928962"/>
            <a:ext cx="7345538" cy="4793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TextBox 26">
            <a:extLst>
              <a:ext uri="{FF2B5EF4-FFF2-40B4-BE49-F238E27FC236}">
                <a16:creationId xmlns:a16="http://schemas.microsoft.com/office/drawing/2014/main" id="{BFBF8B5D-8698-2FB6-F468-D017CD5D6BE8}"/>
              </a:ext>
            </a:extLst>
          </p:cNvPr>
          <p:cNvSpPr txBox="1"/>
          <p:nvPr/>
        </p:nvSpPr>
        <p:spPr>
          <a:xfrm>
            <a:off x="124419" y="2214878"/>
            <a:ext cx="4657533" cy="4154984"/>
          </a:xfrm>
          <a:prstGeom prst="rect">
            <a:avLst/>
          </a:prstGeom>
          <a:noFill/>
        </p:spPr>
        <p:txBody>
          <a:bodyPr wrap="square">
            <a:spAutoFit/>
          </a:bodyPr>
          <a:lstStyle/>
          <a:p>
            <a:r>
              <a:rPr lang="en-IN" sz="2400" dirty="0">
                <a:solidFill>
                  <a:schemeClr val="bg1"/>
                </a:solidFill>
                <a:effectLst/>
                <a:latin typeface="Calibri" panose="020F0502020204030204" pitchFamily="34" charset="0"/>
                <a:ea typeface="Calibri" panose="020F0502020204030204" pitchFamily="34" charset="0"/>
              </a:rPr>
              <a:t>To monitor daily performance of Times Network’s Snapchat Channels, </a:t>
            </a:r>
            <a:r>
              <a:rPr lang="en-US" sz="2400" kern="0" dirty="0">
                <a:solidFill>
                  <a:schemeClr val="bg1"/>
                </a:solidFill>
                <a:effectLst/>
                <a:latin typeface="Calibri" panose="020F0502020204030204" pitchFamily="34" charset="0"/>
                <a:ea typeface="Times New Roman" panose="02020603050405020304" pitchFamily="18" charset="0"/>
              </a:rPr>
              <a:t>Zoom, Times Now, TN </a:t>
            </a:r>
            <a:r>
              <a:rPr lang="en-US" sz="2400" kern="0" dirty="0" err="1">
                <a:solidFill>
                  <a:schemeClr val="bg1"/>
                </a:solidFill>
                <a:effectLst/>
                <a:latin typeface="Calibri" panose="020F0502020204030204" pitchFamily="34" charset="0"/>
                <a:ea typeface="Times New Roman" panose="02020603050405020304" pitchFamily="18" charset="0"/>
              </a:rPr>
              <a:t>Navbharat</a:t>
            </a:r>
            <a:r>
              <a:rPr lang="en-US" sz="2400" kern="0" dirty="0">
                <a:solidFill>
                  <a:schemeClr val="bg1"/>
                </a:solidFill>
                <a:effectLst/>
                <a:latin typeface="Calibri" panose="020F0502020204030204" pitchFamily="34" charset="0"/>
                <a:ea typeface="Times New Roman" panose="02020603050405020304" pitchFamily="18" charset="0"/>
              </a:rPr>
              <a:t>, The Foodie, Times Drive, </a:t>
            </a:r>
            <a:r>
              <a:rPr lang="en-US" sz="2400" kern="0" dirty="0" err="1">
                <a:solidFill>
                  <a:schemeClr val="bg1"/>
                </a:solidFill>
                <a:effectLst/>
                <a:latin typeface="Calibri" panose="020F0502020204030204" pitchFamily="34" charset="0"/>
                <a:ea typeface="Times New Roman" panose="02020603050405020304" pitchFamily="18" charset="0"/>
              </a:rPr>
              <a:t>Telly</a:t>
            </a:r>
            <a:r>
              <a:rPr lang="en-US" sz="2400" kern="0" dirty="0">
                <a:solidFill>
                  <a:schemeClr val="bg1"/>
                </a:solidFill>
                <a:effectLst/>
                <a:latin typeface="Calibri" panose="020F0502020204030204" pitchFamily="34" charset="0"/>
                <a:ea typeface="Times New Roman" panose="02020603050405020304" pitchFamily="18" charset="0"/>
              </a:rPr>
              <a:t> Talk, The Zoom Studios, Mirror Now, ET Now, TN+, ET Now Swadesh, </a:t>
            </a:r>
            <a:r>
              <a:rPr lang="en-US" sz="2400" kern="0" dirty="0" err="1">
                <a:solidFill>
                  <a:schemeClr val="bg1"/>
                </a:solidFill>
                <a:effectLst/>
                <a:latin typeface="Calibri" panose="020F0502020204030204" pitchFamily="34" charset="0"/>
                <a:ea typeface="Times New Roman" panose="02020603050405020304" pitchFamily="18" charset="0"/>
              </a:rPr>
              <a:t>Snazz</a:t>
            </a:r>
            <a:r>
              <a:rPr lang="en-US" sz="2400" kern="0" dirty="0">
                <a:solidFill>
                  <a:schemeClr val="bg1"/>
                </a:solidFill>
                <a:effectLst/>
                <a:latin typeface="Calibri" panose="020F0502020204030204" pitchFamily="34" charset="0"/>
                <a:ea typeface="Times New Roman" panose="02020603050405020304" pitchFamily="18" charset="0"/>
              </a:rPr>
              <a:t> Me Up, Gadget Times, TN Marathi</a:t>
            </a:r>
            <a:r>
              <a:rPr lang="en-IN" sz="2400" dirty="0">
                <a:solidFill>
                  <a:schemeClr val="bg1"/>
                </a:solidFill>
                <a:effectLst/>
                <a:latin typeface="Calibri" panose="020F0502020204030204" pitchFamily="34" charset="0"/>
                <a:ea typeface="Calibri" panose="020F0502020204030204" pitchFamily="34" charset="0"/>
              </a:rPr>
              <a:t> we use Snapchat Analytics to make daily report which has information about daily views on each post of the Channel</a:t>
            </a:r>
            <a:endParaRPr lang="en-US" sz="2400" dirty="0">
              <a:solidFill>
                <a:schemeClr val="bg1"/>
              </a:solidFill>
            </a:endParaRPr>
          </a:p>
        </p:txBody>
      </p:sp>
      <p:pic>
        <p:nvPicPr>
          <p:cNvPr id="28" name="Picture 27" descr="A screenshot of a computer&#10;&#10;Description automatically generated with low confidence">
            <a:extLst>
              <a:ext uri="{FF2B5EF4-FFF2-40B4-BE49-F238E27FC236}">
                <a16:creationId xmlns:a16="http://schemas.microsoft.com/office/drawing/2014/main" id="{98A2871F-335D-FC0B-CAB0-7E885A6546F3}"/>
              </a:ext>
            </a:extLst>
          </p:cNvPr>
          <p:cNvPicPr>
            <a:picLocks noChangeAspect="1"/>
          </p:cNvPicPr>
          <p:nvPr/>
        </p:nvPicPr>
        <p:blipFill rotWithShape="1">
          <a:blip r:embed="rId5">
            <a:extLst>
              <a:ext uri="{28A0092B-C50C-407E-A947-70E740481C1C}">
                <a14:useLocalDpi xmlns:a14="http://schemas.microsoft.com/office/drawing/2010/main" val="0"/>
              </a:ext>
            </a:extLst>
          </a:blip>
          <a:srcRect r="1330"/>
          <a:stretch/>
        </p:blipFill>
        <p:spPr bwMode="auto">
          <a:xfrm>
            <a:off x="4887341" y="1219524"/>
            <a:ext cx="7068816" cy="5090555"/>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30" name="TextBox 29">
            <a:extLst>
              <a:ext uri="{FF2B5EF4-FFF2-40B4-BE49-F238E27FC236}">
                <a16:creationId xmlns:a16="http://schemas.microsoft.com/office/drawing/2014/main" id="{B1C0BE5D-804D-1C7A-6229-A69CF71C2D5A}"/>
              </a:ext>
            </a:extLst>
          </p:cNvPr>
          <p:cNvSpPr txBox="1"/>
          <p:nvPr/>
        </p:nvSpPr>
        <p:spPr>
          <a:xfrm>
            <a:off x="268118" y="2191194"/>
            <a:ext cx="4476352" cy="4346831"/>
          </a:xfrm>
          <a:prstGeom prst="rect">
            <a:avLst/>
          </a:prstGeom>
          <a:noFill/>
        </p:spPr>
        <p:txBody>
          <a:bodyPr wrap="square">
            <a:spAutoFit/>
          </a:bodyPr>
          <a:lstStyle/>
          <a:p>
            <a:pPr marL="0" marR="0">
              <a:lnSpc>
                <a:spcPct val="107000"/>
              </a:lnSpc>
              <a:spcBef>
                <a:spcPts val="0"/>
              </a:spcBef>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To monitor daily performance and content operation across the brand of Times Network’s website and App. This gives performance of content, advertisement run in those properties, nature of traffic (organic or paid), missed opportunity of advertisement,</a:t>
            </a:r>
            <a:endParaRPr lang="en-US"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r>
              <a:rPr lang="en-IN" sz="2000" dirty="0">
                <a:solidFill>
                  <a:schemeClr val="bg1"/>
                </a:solidFill>
                <a:latin typeface="Calibri" panose="020F0502020204030204" pitchFamily="34" charset="0"/>
                <a:ea typeface="Calibri" panose="020F0502020204030204" pitchFamily="34" charset="0"/>
              </a:rPr>
              <a:t>T</a:t>
            </a:r>
            <a:r>
              <a:rPr lang="en-IN" sz="2000" dirty="0">
                <a:solidFill>
                  <a:schemeClr val="bg1"/>
                </a:solidFill>
                <a:effectLst/>
                <a:latin typeface="Calibri" panose="020F0502020204030204" pitchFamily="34" charset="0"/>
                <a:ea typeface="Calibri" panose="020F0502020204030204" pitchFamily="34" charset="0"/>
              </a:rPr>
              <a:t>able on the right shows daily level performance of video across brand of Times together for the April month, which says performance of last few days is stable after drop from initial level of the month</a:t>
            </a:r>
            <a:endParaRPr lang="en-US" sz="2000" dirty="0">
              <a:solidFill>
                <a:schemeClr val="bg1"/>
              </a:solidFill>
            </a:endParaRPr>
          </a:p>
        </p:txBody>
      </p:sp>
      <p:pic>
        <p:nvPicPr>
          <p:cNvPr id="31" name="Picture 30" descr="A screenshot of a computer&#10;&#10;Description automatically generated with low confidence">
            <a:extLst>
              <a:ext uri="{FF2B5EF4-FFF2-40B4-BE49-F238E27FC236}">
                <a16:creationId xmlns:a16="http://schemas.microsoft.com/office/drawing/2014/main" id="{F12EF418-6CFE-A4D1-625F-728A578519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2790" y="1219526"/>
            <a:ext cx="6915570" cy="4986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TextBox 33">
            <a:extLst>
              <a:ext uri="{FF2B5EF4-FFF2-40B4-BE49-F238E27FC236}">
                <a16:creationId xmlns:a16="http://schemas.microsoft.com/office/drawing/2014/main" id="{5FD024C9-AA49-783B-1DC1-B3ECD555AB44}"/>
              </a:ext>
            </a:extLst>
          </p:cNvPr>
          <p:cNvSpPr txBox="1"/>
          <p:nvPr/>
        </p:nvSpPr>
        <p:spPr>
          <a:xfrm>
            <a:off x="124419" y="1888356"/>
            <a:ext cx="5107981" cy="4421723"/>
          </a:xfrm>
          <a:prstGeom prst="rect">
            <a:avLst/>
          </a:prstGeom>
          <a:noFill/>
        </p:spPr>
        <p:txBody>
          <a:bodyPr wrap="square">
            <a:spAutoFit/>
          </a:bodyPr>
          <a:lstStyle/>
          <a:p>
            <a:pPr marL="0" marR="0">
              <a:lnSpc>
                <a:spcPct val="107000"/>
              </a:lnSpc>
              <a:spcBef>
                <a:spcPts val="0"/>
              </a:spcBef>
              <a:spcAft>
                <a:spcPts val="0"/>
              </a:spcAft>
            </a:pPr>
            <a:r>
              <a:rPr lang="en-IN"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To monitor daily performance of Times Network’s </a:t>
            </a:r>
            <a:r>
              <a:rPr lang="en-IN" sz="24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Youtube</a:t>
            </a:r>
            <a:r>
              <a:rPr lang="en-IN"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Channels </a:t>
            </a:r>
            <a:r>
              <a:rPr lang="en-US" sz="24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Zoom, Times Now, TN </a:t>
            </a:r>
            <a:r>
              <a:rPr lang="en-US" sz="2400" kern="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Navbharat</a:t>
            </a:r>
            <a:r>
              <a:rPr lang="en-US" sz="24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Times Foodie, Times Drive, </a:t>
            </a:r>
            <a:r>
              <a:rPr lang="en-US" sz="2400" kern="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Telly</a:t>
            </a:r>
            <a:r>
              <a:rPr lang="en-US" sz="24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Talk India, The Zoom Studios, MIRROR NOW, ET NOW, TN Plus, ET Now Swadesh, </a:t>
            </a:r>
            <a:r>
              <a:rPr lang="en-US" sz="2400" kern="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Snazz</a:t>
            </a:r>
            <a:r>
              <a:rPr lang="en-US" sz="24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Me Up, Gadget Times, TN Marathi, TIMES NOW WORLD</a:t>
            </a:r>
            <a:r>
              <a:rPr lang="en-IN"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we use </a:t>
            </a:r>
            <a:r>
              <a:rPr lang="en-IN" sz="24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Youtube</a:t>
            </a:r>
            <a:r>
              <a:rPr lang="en-IN"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Analytics to make daily report which has information about daily views on each post of the Channel.</a:t>
            </a:r>
            <a:endParaRPr lang="en-US" sz="24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35" name="Picture 34" descr="A screenshot of a computer&#10;&#10;Description automatically generated with medium confidence">
            <a:extLst>
              <a:ext uri="{FF2B5EF4-FFF2-40B4-BE49-F238E27FC236}">
                <a16:creationId xmlns:a16="http://schemas.microsoft.com/office/drawing/2014/main" id="{331D6ECF-4A91-FF0B-000A-B929AEA7EF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4433" y="942143"/>
            <a:ext cx="6592784" cy="5264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1388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3.125E-6 4.07407E-6 L -0.10507 -0.34908 " pathEditMode="relative" rAng="0" ptsTypes="AA">
                                      <p:cBhvr>
                                        <p:cTn id="13" dur="2000" fill="hold"/>
                                        <p:tgtEl>
                                          <p:spTgt spid="10">
                                            <p:txEl>
                                              <p:pRg st="0" end="0"/>
                                            </p:txEl>
                                          </p:spTgt>
                                        </p:tgtEl>
                                        <p:attrNameLst>
                                          <p:attrName>ppt_x</p:attrName>
                                          <p:attrName>ppt_y</p:attrName>
                                        </p:attrNameLst>
                                      </p:cBhvr>
                                      <p:rCtr x="-5260" y="-17454"/>
                                    </p:animMotion>
                                  </p:childTnLst>
                                </p:cTn>
                              </p:par>
                            </p:childTnLst>
                          </p:cTn>
                        </p:par>
                        <p:par>
                          <p:cTn id="14" fill="hold">
                            <p:stCondLst>
                              <p:cond delay="2000"/>
                            </p:stCondLst>
                            <p:childTnLst>
                              <p:par>
                                <p:cTn id="15" presetID="26"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80">
                                          <p:stCondLst>
                                            <p:cond delay="0"/>
                                          </p:stCondLst>
                                        </p:cTn>
                                        <p:tgtEl>
                                          <p:spTgt spid="11"/>
                                        </p:tgtEl>
                                      </p:cBhvr>
                                    </p:animEffect>
                                    <p:anim calcmode="lin" valueType="num">
                                      <p:cBhvr>
                                        <p:cTn id="1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3" dur="26">
                                          <p:stCondLst>
                                            <p:cond delay="650"/>
                                          </p:stCondLst>
                                        </p:cTn>
                                        <p:tgtEl>
                                          <p:spTgt spid="11"/>
                                        </p:tgtEl>
                                      </p:cBhvr>
                                      <p:to x="100000" y="60000"/>
                                    </p:animScale>
                                    <p:animScale>
                                      <p:cBhvr>
                                        <p:cTn id="24" dur="166" decel="50000">
                                          <p:stCondLst>
                                            <p:cond delay="676"/>
                                          </p:stCondLst>
                                        </p:cTn>
                                        <p:tgtEl>
                                          <p:spTgt spid="11"/>
                                        </p:tgtEl>
                                      </p:cBhvr>
                                      <p:to x="100000" y="100000"/>
                                    </p:animScale>
                                    <p:animScale>
                                      <p:cBhvr>
                                        <p:cTn id="25" dur="26">
                                          <p:stCondLst>
                                            <p:cond delay="1312"/>
                                          </p:stCondLst>
                                        </p:cTn>
                                        <p:tgtEl>
                                          <p:spTgt spid="11"/>
                                        </p:tgtEl>
                                      </p:cBhvr>
                                      <p:to x="100000" y="80000"/>
                                    </p:animScale>
                                    <p:animScale>
                                      <p:cBhvr>
                                        <p:cTn id="26" dur="166" decel="50000">
                                          <p:stCondLst>
                                            <p:cond delay="1338"/>
                                          </p:stCondLst>
                                        </p:cTn>
                                        <p:tgtEl>
                                          <p:spTgt spid="11"/>
                                        </p:tgtEl>
                                      </p:cBhvr>
                                      <p:to x="100000" y="100000"/>
                                    </p:animScale>
                                    <p:animScale>
                                      <p:cBhvr>
                                        <p:cTn id="27" dur="26">
                                          <p:stCondLst>
                                            <p:cond delay="1642"/>
                                          </p:stCondLst>
                                        </p:cTn>
                                        <p:tgtEl>
                                          <p:spTgt spid="11"/>
                                        </p:tgtEl>
                                      </p:cBhvr>
                                      <p:to x="100000" y="90000"/>
                                    </p:animScale>
                                    <p:animScale>
                                      <p:cBhvr>
                                        <p:cTn id="28" dur="166" decel="50000">
                                          <p:stCondLst>
                                            <p:cond delay="1668"/>
                                          </p:stCondLst>
                                        </p:cTn>
                                        <p:tgtEl>
                                          <p:spTgt spid="11"/>
                                        </p:tgtEl>
                                      </p:cBhvr>
                                      <p:to x="100000" y="100000"/>
                                    </p:animScale>
                                    <p:animScale>
                                      <p:cBhvr>
                                        <p:cTn id="29" dur="26">
                                          <p:stCondLst>
                                            <p:cond delay="1808"/>
                                          </p:stCondLst>
                                        </p:cTn>
                                        <p:tgtEl>
                                          <p:spTgt spid="11"/>
                                        </p:tgtEl>
                                      </p:cBhvr>
                                      <p:to x="100000" y="95000"/>
                                    </p:animScale>
                                    <p:animScale>
                                      <p:cBhvr>
                                        <p:cTn id="30" dur="166" decel="50000">
                                          <p:stCondLst>
                                            <p:cond delay="1834"/>
                                          </p:stCondLst>
                                        </p:cTn>
                                        <p:tgtEl>
                                          <p:spTgt spid="11"/>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anim calcmode="lin" valueType="num">
                                      <p:cBhvr>
                                        <p:cTn id="3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0" end="0"/>
                                            </p:txEl>
                                          </p:spTgt>
                                        </p:tgtEl>
                                        <p:attrNameLst>
                                          <p:attrName>ppt_y</p:attrName>
                                        </p:attrNameLst>
                                      </p:cBhvr>
                                      <p:tavLst>
                                        <p:tav tm="0">
                                          <p:val>
                                            <p:strVal val="#ppt_y-.1"/>
                                          </p:val>
                                        </p:tav>
                                        <p:tav tm="100000">
                                          <p:val>
                                            <p:strVal val="#ppt_y"/>
                                          </p:val>
                                        </p:tav>
                                      </p:tavLst>
                                    </p:anim>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8">
                                            <p:txEl>
                                              <p:pRg st="0" end="0"/>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
                                        </p:tgtEl>
                                        <p:attrNameLst>
                                          <p:attrName>style.visibility</p:attrName>
                                        </p:attrNameLst>
                                      </p:cBhvr>
                                      <p:to>
                                        <p:strVal val="hidden"/>
                                      </p:to>
                                    </p:set>
                                  </p:childTnLst>
                                </p:cTn>
                              </p:par>
                            </p:childTnLst>
                          </p:cTn>
                        </p:par>
                        <p:par>
                          <p:cTn id="49" fill="hold">
                            <p:stCondLst>
                              <p:cond delay="0"/>
                            </p:stCondLst>
                            <p:childTnLst>
                              <p:par>
                                <p:cTn id="50" presetID="26"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80">
                                          <p:stCondLst>
                                            <p:cond delay="0"/>
                                          </p:stCondLst>
                                        </p:cTn>
                                        <p:tgtEl>
                                          <p:spTgt spid="15"/>
                                        </p:tgtEl>
                                      </p:cBhvr>
                                    </p:animEffect>
                                    <p:anim calcmode="lin" valueType="num">
                                      <p:cBhvr>
                                        <p:cTn id="5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8" dur="26">
                                          <p:stCondLst>
                                            <p:cond delay="650"/>
                                          </p:stCondLst>
                                        </p:cTn>
                                        <p:tgtEl>
                                          <p:spTgt spid="15"/>
                                        </p:tgtEl>
                                      </p:cBhvr>
                                      <p:to x="100000" y="60000"/>
                                    </p:animScale>
                                    <p:animScale>
                                      <p:cBhvr>
                                        <p:cTn id="59" dur="166" decel="50000">
                                          <p:stCondLst>
                                            <p:cond delay="676"/>
                                          </p:stCondLst>
                                        </p:cTn>
                                        <p:tgtEl>
                                          <p:spTgt spid="15"/>
                                        </p:tgtEl>
                                      </p:cBhvr>
                                      <p:to x="100000" y="100000"/>
                                    </p:animScale>
                                    <p:animScale>
                                      <p:cBhvr>
                                        <p:cTn id="60" dur="26">
                                          <p:stCondLst>
                                            <p:cond delay="1312"/>
                                          </p:stCondLst>
                                        </p:cTn>
                                        <p:tgtEl>
                                          <p:spTgt spid="15"/>
                                        </p:tgtEl>
                                      </p:cBhvr>
                                      <p:to x="100000" y="80000"/>
                                    </p:animScale>
                                    <p:animScale>
                                      <p:cBhvr>
                                        <p:cTn id="61" dur="166" decel="50000">
                                          <p:stCondLst>
                                            <p:cond delay="1338"/>
                                          </p:stCondLst>
                                        </p:cTn>
                                        <p:tgtEl>
                                          <p:spTgt spid="15"/>
                                        </p:tgtEl>
                                      </p:cBhvr>
                                      <p:to x="100000" y="100000"/>
                                    </p:animScale>
                                    <p:animScale>
                                      <p:cBhvr>
                                        <p:cTn id="62" dur="26">
                                          <p:stCondLst>
                                            <p:cond delay="1642"/>
                                          </p:stCondLst>
                                        </p:cTn>
                                        <p:tgtEl>
                                          <p:spTgt spid="15"/>
                                        </p:tgtEl>
                                      </p:cBhvr>
                                      <p:to x="100000" y="90000"/>
                                    </p:animScale>
                                    <p:animScale>
                                      <p:cBhvr>
                                        <p:cTn id="63" dur="166" decel="50000">
                                          <p:stCondLst>
                                            <p:cond delay="1668"/>
                                          </p:stCondLst>
                                        </p:cTn>
                                        <p:tgtEl>
                                          <p:spTgt spid="15"/>
                                        </p:tgtEl>
                                      </p:cBhvr>
                                      <p:to x="100000" y="100000"/>
                                    </p:animScale>
                                    <p:animScale>
                                      <p:cBhvr>
                                        <p:cTn id="64" dur="26">
                                          <p:stCondLst>
                                            <p:cond delay="1808"/>
                                          </p:stCondLst>
                                        </p:cTn>
                                        <p:tgtEl>
                                          <p:spTgt spid="15"/>
                                        </p:tgtEl>
                                      </p:cBhvr>
                                      <p:to x="100000" y="95000"/>
                                    </p:animScale>
                                    <p:animScale>
                                      <p:cBhvr>
                                        <p:cTn id="65" dur="166" decel="50000">
                                          <p:stCondLst>
                                            <p:cond delay="1834"/>
                                          </p:stCondLst>
                                        </p:cTn>
                                        <p:tgtEl>
                                          <p:spTgt spid="15"/>
                                        </p:tgtEl>
                                      </p:cBhvr>
                                      <p:to x="100000" y="100000"/>
                                    </p:animScale>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anim calcmode="lin" valueType="num">
                                      <p:cBhvr>
                                        <p:cTn id="71" dur="1000" fill="hold"/>
                                        <p:tgtEl>
                                          <p:spTgt spid="21"/>
                                        </p:tgtEl>
                                        <p:attrNameLst>
                                          <p:attrName>ppt_x</p:attrName>
                                        </p:attrNameLst>
                                      </p:cBhvr>
                                      <p:tavLst>
                                        <p:tav tm="0">
                                          <p:val>
                                            <p:strVal val="#ppt_x"/>
                                          </p:val>
                                        </p:tav>
                                        <p:tav tm="100000">
                                          <p:val>
                                            <p:strVal val="#ppt_x"/>
                                          </p:val>
                                        </p:tav>
                                      </p:tavLst>
                                    </p:anim>
                                    <p:anim calcmode="lin" valueType="num">
                                      <p:cBhvr>
                                        <p:cTn id="72" dur="1000" fill="hold"/>
                                        <p:tgtEl>
                                          <p:spTgt spid="21"/>
                                        </p:tgtEl>
                                        <p:attrNameLst>
                                          <p:attrName>ppt_y</p:attrName>
                                        </p:attrNameLst>
                                      </p:cBhvr>
                                      <p:tavLst>
                                        <p:tav tm="0">
                                          <p:val>
                                            <p:strVal val="#ppt_y-.1"/>
                                          </p:val>
                                        </p:tav>
                                        <p:tav tm="100000">
                                          <p:val>
                                            <p:strVal val="#ppt_y"/>
                                          </p:val>
                                        </p:tav>
                                      </p:tavLst>
                                    </p:anim>
                                  </p:childTnLst>
                                </p:cTn>
                              </p:par>
                              <p:par>
                                <p:cTn id="73" presetID="16" presetClass="entr" presetSubtype="21"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barn(inVertical)">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15"/>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21"/>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22"/>
                                        </p:tgtEl>
                                        <p:attrNameLst>
                                          <p:attrName>style.visibility</p:attrName>
                                        </p:attrNameLst>
                                      </p:cBhvr>
                                      <p:to>
                                        <p:strVal val="hidden"/>
                                      </p:to>
                                    </p:set>
                                  </p:childTnLst>
                                </p:cTn>
                              </p:par>
                            </p:childTnLst>
                          </p:cTn>
                        </p:par>
                        <p:par>
                          <p:cTn id="84" fill="hold">
                            <p:stCondLst>
                              <p:cond delay="0"/>
                            </p:stCondLst>
                            <p:childTnLst>
                              <p:par>
                                <p:cTn id="85" presetID="26"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down)">
                                      <p:cBhvr>
                                        <p:cTn id="87" dur="580">
                                          <p:stCondLst>
                                            <p:cond delay="0"/>
                                          </p:stCondLst>
                                        </p:cTn>
                                        <p:tgtEl>
                                          <p:spTgt spid="16"/>
                                        </p:tgtEl>
                                      </p:cBhvr>
                                    </p:animEffect>
                                    <p:anim calcmode="lin" valueType="num">
                                      <p:cBhvr>
                                        <p:cTn id="8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93" dur="26">
                                          <p:stCondLst>
                                            <p:cond delay="650"/>
                                          </p:stCondLst>
                                        </p:cTn>
                                        <p:tgtEl>
                                          <p:spTgt spid="16"/>
                                        </p:tgtEl>
                                      </p:cBhvr>
                                      <p:to x="100000" y="60000"/>
                                    </p:animScale>
                                    <p:animScale>
                                      <p:cBhvr>
                                        <p:cTn id="94" dur="166" decel="50000">
                                          <p:stCondLst>
                                            <p:cond delay="676"/>
                                          </p:stCondLst>
                                        </p:cTn>
                                        <p:tgtEl>
                                          <p:spTgt spid="16"/>
                                        </p:tgtEl>
                                      </p:cBhvr>
                                      <p:to x="100000" y="100000"/>
                                    </p:animScale>
                                    <p:animScale>
                                      <p:cBhvr>
                                        <p:cTn id="95" dur="26">
                                          <p:stCondLst>
                                            <p:cond delay="1312"/>
                                          </p:stCondLst>
                                        </p:cTn>
                                        <p:tgtEl>
                                          <p:spTgt spid="16"/>
                                        </p:tgtEl>
                                      </p:cBhvr>
                                      <p:to x="100000" y="80000"/>
                                    </p:animScale>
                                    <p:animScale>
                                      <p:cBhvr>
                                        <p:cTn id="96" dur="166" decel="50000">
                                          <p:stCondLst>
                                            <p:cond delay="1338"/>
                                          </p:stCondLst>
                                        </p:cTn>
                                        <p:tgtEl>
                                          <p:spTgt spid="16"/>
                                        </p:tgtEl>
                                      </p:cBhvr>
                                      <p:to x="100000" y="100000"/>
                                    </p:animScale>
                                    <p:animScale>
                                      <p:cBhvr>
                                        <p:cTn id="97" dur="26">
                                          <p:stCondLst>
                                            <p:cond delay="1642"/>
                                          </p:stCondLst>
                                        </p:cTn>
                                        <p:tgtEl>
                                          <p:spTgt spid="16"/>
                                        </p:tgtEl>
                                      </p:cBhvr>
                                      <p:to x="100000" y="90000"/>
                                    </p:animScale>
                                    <p:animScale>
                                      <p:cBhvr>
                                        <p:cTn id="98" dur="166" decel="50000">
                                          <p:stCondLst>
                                            <p:cond delay="1668"/>
                                          </p:stCondLst>
                                        </p:cTn>
                                        <p:tgtEl>
                                          <p:spTgt spid="16"/>
                                        </p:tgtEl>
                                      </p:cBhvr>
                                      <p:to x="100000" y="100000"/>
                                    </p:animScale>
                                    <p:animScale>
                                      <p:cBhvr>
                                        <p:cTn id="99" dur="26">
                                          <p:stCondLst>
                                            <p:cond delay="1808"/>
                                          </p:stCondLst>
                                        </p:cTn>
                                        <p:tgtEl>
                                          <p:spTgt spid="16"/>
                                        </p:tgtEl>
                                      </p:cBhvr>
                                      <p:to x="100000" y="95000"/>
                                    </p:animScale>
                                    <p:animScale>
                                      <p:cBhvr>
                                        <p:cTn id="100" dur="166" decel="50000">
                                          <p:stCondLst>
                                            <p:cond delay="1834"/>
                                          </p:stCondLst>
                                        </p:cTn>
                                        <p:tgtEl>
                                          <p:spTgt spid="16"/>
                                        </p:tgtEl>
                                      </p:cBhvr>
                                      <p:to x="100000" y="100000"/>
                                    </p:animScale>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1000"/>
                                        <p:tgtEl>
                                          <p:spTgt spid="24"/>
                                        </p:tgtEl>
                                      </p:cBhvr>
                                    </p:animEffect>
                                    <p:anim calcmode="lin" valueType="num">
                                      <p:cBhvr>
                                        <p:cTn id="106" dur="1000" fill="hold"/>
                                        <p:tgtEl>
                                          <p:spTgt spid="24"/>
                                        </p:tgtEl>
                                        <p:attrNameLst>
                                          <p:attrName>ppt_x</p:attrName>
                                        </p:attrNameLst>
                                      </p:cBhvr>
                                      <p:tavLst>
                                        <p:tav tm="0">
                                          <p:val>
                                            <p:strVal val="#ppt_x"/>
                                          </p:val>
                                        </p:tav>
                                        <p:tav tm="100000">
                                          <p:val>
                                            <p:strVal val="#ppt_x"/>
                                          </p:val>
                                        </p:tav>
                                      </p:tavLst>
                                    </p:anim>
                                    <p:anim calcmode="lin" valueType="num">
                                      <p:cBhvr>
                                        <p:cTn id="107" dur="1000" fill="hold"/>
                                        <p:tgtEl>
                                          <p:spTgt spid="24"/>
                                        </p:tgtEl>
                                        <p:attrNameLst>
                                          <p:attrName>ppt_y</p:attrName>
                                        </p:attrNameLst>
                                      </p:cBhvr>
                                      <p:tavLst>
                                        <p:tav tm="0">
                                          <p:val>
                                            <p:strVal val="#ppt_y-.1"/>
                                          </p:val>
                                        </p:tav>
                                        <p:tav tm="100000">
                                          <p:val>
                                            <p:strVal val="#ppt_y"/>
                                          </p:val>
                                        </p:tav>
                                      </p:tavLst>
                                    </p:anim>
                                  </p:childTnLst>
                                </p:cTn>
                              </p:par>
                              <p:par>
                                <p:cTn id="108" presetID="16" presetClass="entr" presetSubtype="21" fill="hold" nodeType="with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barn(inVertical)">
                                      <p:cBhvr>
                                        <p:cTn id="110" dur="500"/>
                                        <p:tgtEl>
                                          <p:spTgt spid="25"/>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6"/>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4"/>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5"/>
                                        </p:tgtEl>
                                        <p:attrNameLst>
                                          <p:attrName>style.visibility</p:attrName>
                                        </p:attrNameLst>
                                      </p:cBhvr>
                                      <p:to>
                                        <p:strVal val="hidden"/>
                                      </p:to>
                                    </p:set>
                                  </p:childTnLst>
                                </p:cTn>
                              </p:par>
                            </p:childTnLst>
                          </p:cTn>
                        </p:par>
                        <p:par>
                          <p:cTn id="119" fill="hold">
                            <p:stCondLst>
                              <p:cond delay="0"/>
                            </p:stCondLst>
                            <p:childTnLst>
                              <p:par>
                                <p:cTn id="120" presetID="26" presetClass="entr" presetSubtype="0" fill="hold" grpId="0" nodeType="after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wipe(down)">
                                      <p:cBhvr>
                                        <p:cTn id="122" dur="580">
                                          <p:stCondLst>
                                            <p:cond delay="0"/>
                                          </p:stCondLst>
                                        </p:cTn>
                                        <p:tgtEl>
                                          <p:spTgt spid="19"/>
                                        </p:tgtEl>
                                      </p:cBhvr>
                                    </p:animEffect>
                                    <p:anim calcmode="lin" valueType="num">
                                      <p:cBhvr>
                                        <p:cTn id="123"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4"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25"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26"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27"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28" dur="26">
                                          <p:stCondLst>
                                            <p:cond delay="650"/>
                                          </p:stCondLst>
                                        </p:cTn>
                                        <p:tgtEl>
                                          <p:spTgt spid="19"/>
                                        </p:tgtEl>
                                      </p:cBhvr>
                                      <p:to x="100000" y="60000"/>
                                    </p:animScale>
                                    <p:animScale>
                                      <p:cBhvr>
                                        <p:cTn id="129" dur="166" decel="50000">
                                          <p:stCondLst>
                                            <p:cond delay="676"/>
                                          </p:stCondLst>
                                        </p:cTn>
                                        <p:tgtEl>
                                          <p:spTgt spid="19"/>
                                        </p:tgtEl>
                                      </p:cBhvr>
                                      <p:to x="100000" y="100000"/>
                                    </p:animScale>
                                    <p:animScale>
                                      <p:cBhvr>
                                        <p:cTn id="130" dur="26">
                                          <p:stCondLst>
                                            <p:cond delay="1312"/>
                                          </p:stCondLst>
                                        </p:cTn>
                                        <p:tgtEl>
                                          <p:spTgt spid="19"/>
                                        </p:tgtEl>
                                      </p:cBhvr>
                                      <p:to x="100000" y="80000"/>
                                    </p:animScale>
                                    <p:animScale>
                                      <p:cBhvr>
                                        <p:cTn id="131" dur="166" decel="50000">
                                          <p:stCondLst>
                                            <p:cond delay="1338"/>
                                          </p:stCondLst>
                                        </p:cTn>
                                        <p:tgtEl>
                                          <p:spTgt spid="19"/>
                                        </p:tgtEl>
                                      </p:cBhvr>
                                      <p:to x="100000" y="100000"/>
                                    </p:animScale>
                                    <p:animScale>
                                      <p:cBhvr>
                                        <p:cTn id="132" dur="26">
                                          <p:stCondLst>
                                            <p:cond delay="1642"/>
                                          </p:stCondLst>
                                        </p:cTn>
                                        <p:tgtEl>
                                          <p:spTgt spid="19"/>
                                        </p:tgtEl>
                                      </p:cBhvr>
                                      <p:to x="100000" y="90000"/>
                                    </p:animScale>
                                    <p:animScale>
                                      <p:cBhvr>
                                        <p:cTn id="133" dur="166" decel="50000">
                                          <p:stCondLst>
                                            <p:cond delay="1668"/>
                                          </p:stCondLst>
                                        </p:cTn>
                                        <p:tgtEl>
                                          <p:spTgt spid="19"/>
                                        </p:tgtEl>
                                      </p:cBhvr>
                                      <p:to x="100000" y="100000"/>
                                    </p:animScale>
                                    <p:animScale>
                                      <p:cBhvr>
                                        <p:cTn id="134" dur="26">
                                          <p:stCondLst>
                                            <p:cond delay="1808"/>
                                          </p:stCondLst>
                                        </p:cTn>
                                        <p:tgtEl>
                                          <p:spTgt spid="19"/>
                                        </p:tgtEl>
                                      </p:cBhvr>
                                      <p:to x="100000" y="95000"/>
                                    </p:animScale>
                                    <p:animScale>
                                      <p:cBhvr>
                                        <p:cTn id="135" dur="166" decel="50000">
                                          <p:stCondLst>
                                            <p:cond delay="1834"/>
                                          </p:stCondLst>
                                        </p:cTn>
                                        <p:tgtEl>
                                          <p:spTgt spid="19"/>
                                        </p:tgtEl>
                                      </p:cBhvr>
                                      <p:to x="100000" y="100000"/>
                                    </p:animScale>
                                  </p:childTnLst>
                                </p:cTn>
                              </p:par>
                            </p:childTnLst>
                          </p:cTn>
                        </p:par>
                      </p:childTnLst>
                    </p:cTn>
                  </p:par>
                  <p:par>
                    <p:cTn id="136" fill="hold">
                      <p:stCondLst>
                        <p:cond delay="indefinite"/>
                      </p:stCondLst>
                      <p:childTnLst>
                        <p:par>
                          <p:cTn id="137" fill="hold">
                            <p:stCondLst>
                              <p:cond delay="0"/>
                            </p:stCondLst>
                            <p:childTnLst>
                              <p:par>
                                <p:cTn id="138" presetID="47" presetClass="entr" presetSubtype="0" fill="hold" nodeType="clickEffect">
                                  <p:stCondLst>
                                    <p:cond delay="0"/>
                                  </p:stCondLst>
                                  <p:childTnLst>
                                    <p:set>
                                      <p:cBhvr>
                                        <p:cTn id="139" dur="1" fill="hold">
                                          <p:stCondLst>
                                            <p:cond delay="0"/>
                                          </p:stCondLst>
                                        </p:cTn>
                                        <p:tgtEl>
                                          <p:spTgt spid="27">
                                            <p:txEl>
                                              <p:pRg st="0" end="0"/>
                                            </p:txEl>
                                          </p:spTgt>
                                        </p:tgtEl>
                                        <p:attrNameLst>
                                          <p:attrName>style.visibility</p:attrName>
                                        </p:attrNameLst>
                                      </p:cBhvr>
                                      <p:to>
                                        <p:strVal val="visible"/>
                                      </p:to>
                                    </p:set>
                                    <p:animEffect transition="in" filter="fade">
                                      <p:cBhvr>
                                        <p:cTn id="140" dur="500"/>
                                        <p:tgtEl>
                                          <p:spTgt spid="27">
                                            <p:txEl>
                                              <p:pRg st="0" end="0"/>
                                            </p:txEl>
                                          </p:spTgt>
                                        </p:tgtEl>
                                      </p:cBhvr>
                                    </p:animEffect>
                                    <p:anim calcmode="lin" valueType="num">
                                      <p:cBhvr>
                                        <p:cTn id="14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42" dur="500" fill="hold"/>
                                        <p:tgtEl>
                                          <p:spTgt spid="27">
                                            <p:txEl>
                                              <p:pRg st="0" end="0"/>
                                            </p:txEl>
                                          </p:spTgt>
                                        </p:tgtEl>
                                        <p:attrNameLst>
                                          <p:attrName>ppt_y</p:attrName>
                                        </p:attrNameLst>
                                      </p:cBhvr>
                                      <p:tavLst>
                                        <p:tav tm="0">
                                          <p:val>
                                            <p:strVal val="#ppt_y-.1"/>
                                          </p:val>
                                        </p:tav>
                                        <p:tav tm="100000">
                                          <p:val>
                                            <p:strVal val="#ppt_y"/>
                                          </p:val>
                                        </p:tav>
                                      </p:tavLst>
                                    </p:anim>
                                  </p:childTnLst>
                                </p:cTn>
                              </p:par>
                              <p:par>
                                <p:cTn id="143" presetID="16" presetClass="entr" presetSubtype="21" fill="hold" nodeType="withEffect">
                                  <p:stCondLst>
                                    <p:cond delay="0"/>
                                  </p:stCondLst>
                                  <p:childTnLst>
                                    <p:set>
                                      <p:cBhvr>
                                        <p:cTn id="144" dur="1" fill="hold">
                                          <p:stCondLst>
                                            <p:cond delay="0"/>
                                          </p:stCondLst>
                                        </p:cTn>
                                        <p:tgtEl>
                                          <p:spTgt spid="28"/>
                                        </p:tgtEl>
                                        <p:attrNameLst>
                                          <p:attrName>style.visibility</p:attrName>
                                        </p:attrNameLst>
                                      </p:cBhvr>
                                      <p:to>
                                        <p:strVal val="visible"/>
                                      </p:to>
                                    </p:set>
                                    <p:animEffect transition="in" filter="barn(inVertical)">
                                      <p:cBhvr>
                                        <p:cTn id="145" dur="500"/>
                                        <p:tgtEl>
                                          <p:spTgt spid="28"/>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1" nodeType="click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grpId="0" nodeType="withEffect">
                                  <p:stCondLst>
                                    <p:cond delay="0"/>
                                  </p:stCondLst>
                                  <p:childTnLst>
                                    <p:set>
                                      <p:cBhvr>
                                        <p:cTn id="151" dur="1" fill="hold">
                                          <p:stCondLst>
                                            <p:cond delay="0"/>
                                          </p:stCondLst>
                                        </p:cTn>
                                        <p:tgtEl>
                                          <p:spTgt spid="27">
                                            <p:txEl>
                                              <p:pRg st="0" end="0"/>
                                            </p:txEl>
                                          </p:spTgt>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8"/>
                                        </p:tgtEl>
                                        <p:attrNameLst>
                                          <p:attrName>style.visibility</p:attrName>
                                        </p:attrNameLst>
                                      </p:cBhvr>
                                      <p:to>
                                        <p:strVal val="hidden"/>
                                      </p:to>
                                    </p:set>
                                  </p:childTnLst>
                                </p:cTn>
                              </p:par>
                            </p:childTnLst>
                          </p:cTn>
                        </p:par>
                        <p:par>
                          <p:cTn id="154" fill="hold">
                            <p:stCondLst>
                              <p:cond delay="0"/>
                            </p:stCondLst>
                            <p:childTnLst>
                              <p:par>
                                <p:cTn id="155" presetID="26" presetClass="entr" presetSubtype="0" fill="hold" grpId="0" nodeType="afterEffect">
                                  <p:stCondLst>
                                    <p:cond delay="0"/>
                                  </p:stCondLst>
                                  <p:childTnLst>
                                    <p:set>
                                      <p:cBhvr>
                                        <p:cTn id="156" dur="1" fill="hold">
                                          <p:stCondLst>
                                            <p:cond delay="0"/>
                                          </p:stCondLst>
                                        </p:cTn>
                                        <p:tgtEl>
                                          <p:spTgt spid="18"/>
                                        </p:tgtEl>
                                        <p:attrNameLst>
                                          <p:attrName>style.visibility</p:attrName>
                                        </p:attrNameLst>
                                      </p:cBhvr>
                                      <p:to>
                                        <p:strVal val="visible"/>
                                      </p:to>
                                    </p:set>
                                    <p:animEffect transition="in" filter="wipe(down)">
                                      <p:cBhvr>
                                        <p:cTn id="157" dur="580">
                                          <p:stCondLst>
                                            <p:cond delay="0"/>
                                          </p:stCondLst>
                                        </p:cTn>
                                        <p:tgtEl>
                                          <p:spTgt spid="18"/>
                                        </p:tgtEl>
                                      </p:cBhvr>
                                    </p:animEffect>
                                    <p:anim calcmode="lin" valueType="num">
                                      <p:cBhvr>
                                        <p:cTn id="15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63" dur="26">
                                          <p:stCondLst>
                                            <p:cond delay="650"/>
                                          </p:stCondLst>
                                        </p:cTn>
                                        <p:tgtEl>
                                          <p:spTgt spid="18"/>
                                        </p:tgtEl>
                                      </p:cBhvr>
                                      <p:to x="100000" y="60000"/>
                                    </p:animScale>
                                    <p:animScale>
                                      <p:cBhvr>
                                        <p:cTn id="164" dur="166" decel="50000">
                                          <p:stCondLst>
                                            <p:cond delay="676"/>
                                          </p:stCondLst>
                                        </p:cTn>
                                        <p:tgtEl>
                                          <p:spTgt spid="18"/>
                                        </p:tgtEl>
                                      </p:cBhvr>
                                      <p:to x="100000" y="100000"/>
                                    </p:animScale>
                                    <p:animScale>
                                      <p:cBhvr>
                                        <p:cTn id="165" dur="26">
                                          <p:stCondLst>
                                            <p:cond delay="1312"/>
                                          </p:stCondLst>
                                        </p:cTn>
                                        <p:tgtEl>
                                          <p:spTgt spid="18"/>
                                        </p:tgtEl>
                                      </p:cBhvr>
                                      <p:to x="100000" y="80000"/>
                                    </p:animScale>
                                    <p:animScale>
                                      <p:cBhvr>
                                        <p:cTn id="166" dur="166" decel="50000">
                                          <p:stCondLst>
                                            <p:cond delay="1338"/>
                                          </p:stCondLst>
                                        </p:cTn>
                                        <p:tgtEl>
                                          <p:spTgt spid="18"/>
                                        </p:tgtEl>
                                      </p:cBhvr>
                                      <p:to x="100000" y="100000"/>
                                    </p:animScale>
                                    <p:animScale>
                                      <p:cBhvr>
                                        <p:cTn id="167" dur="26">
                                          <p:stCondLst>
                                            <p:cond delay="1642"/>
                                          </p:stCondLst>
                                        </p:cTn>
                                        <p:tgtEl>
                                          <p:spTgt spid="18"/>
                                        </p:tgtEl>
                                      </p:cBhvr>
                                      <p:to x="100000" y="90000"/>
                                    </p:animScale>
                                    <p:animScale>
                                      <p:cBhvr>
                                        <p:cTn id="168" dur="166" decel="50000">
                                          <p:stCondLst>
                                            <p:cond delay="1668"/>
                                          </p:stCondLst>
                                        </p:cTn>
                                        <p:tgtEl>
                                          <p:spTgt spid="18"/>
                                        </p:tgtEl>
                                      </p:cBhvr>
                                      <p:to x="100000" y="100000"/>
                                    </p:animScale>
                                    <p:animScale>
                                      <p:cBhvr>
                                        <p:cTn id="169" dur="26">
                                          <p:stCondLst>
                                            <p:cond delay="1808"/>
                                          </p:stCondLst>
                                        </p:cTn>
                                        <p:tgtEl>
                                          <p:spTgt spid="18"/>
                                        </p:tgtEl>
                                      </p:cBhvr>
                                      <p:to x="100000" y="95000"/>
                                    </p:animScale>
                                    <p:animScale>
                                      <p:cBhvr>
                                        <p:cTn id="170" dur="166" decel="50000">
                                          <p:stCondLst>
                                            <p:cond delay="1834"/>
                                          </p:stCondLst>
                                        </p:cTn>
                                        <p:tgtEl>
                                          <p:spTgt spid="18"/>
                                        </p:tgtEl>
                                      </p:cBhvr>
                                      <p:to x="100000" y="100000"/>
                                    </p:animScale>
                                  </p:childTnLst>
                                </p:cTn>
                              </p:par>
                            </p:childTnLst>
                          </p:cTn>
                        </p:par>
                      </p:childTnLst>
                    </p:cTn>
                  </p:par>
                  <p:par>
                    <p:cTn id="171" fill="hold">
                      <p:stCondLst>
                        <p:cond delay="indefinite"/>
                      </p:stCondLst>
                      <p:childTnLst>
                        <p:par>
                          <p:cTn id="172" fill="hold">
                            <p:stCondLst>
                              <p:cond delay="0"/>
                            </p:stCondLst>
                            <p:childTnLst>
                              <p:par>
                                <p:cTn id="173" presetID="47" presetClass="entr" presetSubtype="0"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fade">
                                      <p:cBhvr>
                                        <p:cTn id="175" dur="500"/>
                                        <p:tgtEl>
                                          <p:spTgt spid="30"/>
                                        </p:tgtEl>
                                      </p:cBhvr>
                                    </p:animEffect>
                                    <p:anim calcmode="lin" valueType="num">
                                      <p:cBhvr>
                                        <p:cTn id="176" dur="500" fill="hold"/>
                                        <p:tgtEl>
                                          <p:spTgt spid="30"/>
                                        </p:tgtEl>
                                        <p:attrNameLst>
                                          <p:attrName>ppt_x</p:attrName>
                                        </p:attrNameLst>
                                      </p:cBhvr>
                                      <p:tavLst>
                                        <p:tav tm="0">
                                          <p:val>
                                            <p:strVal val="#ppt_x"/>
                                          </p:val>
                                        </p:tav>
                                        <p:tav tm="100000">
                                          <p:val>
                                            <p:strVal val="#ppt_x"/>
                                          </p:val>
                                        </p:tav>
                                      </p:tavLst>
                                    </p:anim>
                                    <p:anim calcmode="lin" valueType="num">
                                      <p:cBhvr>
                                        <p:cTn id="177" dur="500" fill="hold"/>
                                        <p:tgtEl>
                                          <p:spTgt spid="30"/>
                                        </p:tgtEl>
                                        <p:attrNameLst>
                                          <p:attrName>ppt_y</p:attrName>
                                        </p:attrNameLst>
                                      </p:cBhvr>
                                      <p:tavLst>
                                        <p:tav tm="0">
                                          <p:val>
                                            <p:strVal val="#ppt_y-.1"/>
                                          </p:val>
                                        </p:tav>
                                        <p:tav tm="100000">
                                          <p:val>
                                            <p:strVal val="#ppt_y"/>
                                          </p:val>
                                        </p:tav>
                                      </p:tavLst>
                                    </p:anim>
                                  </p:childTnLst>
                                </p:cTn>
                              </p:par>
                              <p:par>
                                <p:cTn id="178" presetID="16" presetClass="entr" presetSubtype="21" fill="hold" nodeType="withEffect">
                                  <p:stCondLst>
                                    <p:cond delay="0"/>
                                  </p:stCondLst>
                                  <p:childTnLst>
                                    <p:set>
                                      <p:cBhvr>
                                        <p:cTn id="179" dur="1" fill="hold">
                                          <p:stCondLst>
                                            <p:cond delay="0"/>
                                          </p:stCondLst>
                                        </p:cTn>
                                        <p:tgtEl>
                                          <p:spTgt spid="31"/>
                                        </p:tgtEl>
                                        <p:attrNameLst>
                                          <p:attrName>style.visibility</p:attrName>
                                        </p:attrNameLst>
                                      </p:cBhvr>
                                      <p:to>
                                        <p:strVal val="visible"/>
                                      </p:to>
                                    </p:set>
                                    <p:animEffect transition="in" filter="barn(inVertical)">
                                      <p:cBhvr>
                                        <p:cTn id="180" dur="500"/>
                                        <p:tgtEl>
                                          <p:spTgt spid="31"/>
                                        </p:tgtEl>
                                      </p:cBhvr>
                                    </p:animEffec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18"/>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30"/>
                                        </p:tgtEl>
                                        <p:attrNameLst>
                                          <p:attrName>style.visibility</p:attrName>
                                        </p:attrNameLst>
                                      </p:cBhvr>
                                      <p:to>
                                        <p:strVal val="hidden"/>
                                      </p:to>
                                    </p:set>
                                  </p:childTnLst>
                                </p:cTn>
                              </p:par>
                              <p:par>
                                <p:cTn id="187" presetID="1" presetClass="exit" presetSubtype="0" fill="hold" nodeType="withEffect">
                                  <p:stCondLst>
                                    <p:cond delay="0"/>
                                  </p:stCondLst>
                                  <p:childTnLst>
                                    <p:set>
                                      <p:cBhvr>
                                        <p:cTn id="188" dur="1" fill="hold">
                                          <p:stCondLst>
                                            <p:cond delay="0"/>
                                          </p:stCondLst>
                                        </p:cTn>
                                        <p:tgtEl>
                                          <p:spTgt spid="31"/>
                                        </p:tgtEl>
                                        <p:attrNameLst>
                                          <p:attrName>style.visibility</p:attrName>
                                        </p:attrNameLst>
                                      </p:cBhvr>
                                      <p:to>
                                        <p:strVal val="hidden"/>
                                      </p:to>
                                    </p:set>
                                  </p:childTnLst>
                                </p:cTn>
                              </p:par>
                            </p:childTnLst>
                          </p:cTn>
                        </p:par>
                        <p:par>
                          <p:cTn id="189" fill="hold">
                            <p:stCondLst>
                              <p:cond delay="0"/>
                            </p:stCondLst>
                            <p:childTnLst>
                              <p:par>
                                <p:cTn id="190" presetID="26" presetClass="entr" presetSubtype="0" fill="hold" grpId="0" nodeType="afterEffect">
                                  <p:stCondLst>
                                    <p:cond delay="0"/>
                                  </p:stCondLst>
                                  <p:childTnLst>
                                    <p:set>
                                      <p:cBhvr>
                                        <p:cTn id="191" dur="1" fill="hold">
                                          <p:stCondLst>
                                            <p:cond delay="0"/>
                                          </p:stCondLst>
                                        </p:cTn>
                                        <p:tgtEl>
                                          <p:spTgt spid="17"/>
                                        </p:tgtEl>
                                        <p:attrNameLst>
                                          <p:attrName>style.visibility</p:attrName>
                                        </p:attrNameLst>
                                      </p:cBhvr>
                                      <p:to>
                                        <p:strVal val="visible"/>
                                      </p:to>
                                    </p:set>
                                    <p:animEffect transition="in" filter="wipe(down)">
                                      <p:cBhvr>
                                        <p:cTn id="192" dur="580">
                                          <p:stCondLst>
                                            <p:cond delay="0"/>
                                          </p:stCondLst>
                                        </p:cTn>
                                        <p:tgtEl>
                                          <p:spTgt spid="17"/>
                                        </p:tgtEl>
                                      </p:cBhvr>
                                    </p:animEffect>
                                    <p:anim calcmode="lin" valueType="num">
                                      <p:cBhvr>
                                        <p:cTn id="193"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94"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95"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96"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97"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98" dur="26">
                                          <p:stCondLst>
                                            <p:cond delay="650"/>
                                          </p:stCondLst>
                                        </p:cTn>
                                        <p:tgtEl>
                                          <p:spTgt spid="17"/>
                                        </p:tgtEl>
                                      </p:cBhvr>
                                      <p:to x="100000" y="60000"/>
                                    </p:animScale>
                                    <p:animScale>
                                      <p:cBhvr>
                                        <p:cTn id="199" dur="166" decel="50000">
                                          <p:stCondLst>
                                            <p:cond delay="676"/>
                                          </p:stCondLst>
                                        </p:cTn>
                                        <p:tgtEl>
                                          <p:spTgt spid="17"/>
                                        </p:tgtEl>
                                      </p:cBhvr>
                                      <p:to x="100000" y="100000"/>
                                    </p:animScale>
                                    <p:animScale>
                                      <p:cBhvr>
                                        <p:cTn id="200" dur="26">
                                          <p:stCondLst>
                                            <p:cond delay="1312"/>
                                          </p:stCondLst>
                                        </p:cTn>
                                        <p:tgtEl>
                                          <p:spTgt spid="17"/>
                                        </p:tgtEl>
                                      </p:cBhvr>
                                      <p:to x="100000" y="80000"/>
                                    </p:animScale>
                                    <p:animScale>
                                      <p:cBhvr>
                                        <p:cTn id="201" dur="166" decel="50000">
                                          <p:stCondLst>
                                            <p:cond delay="1338"/>
                                          </p:stCondLst>
                                        </p:cTn>
                                        <p:tgtEl>
                                          <p:spTgt spid="17"/>
                                        </p:tgtEl>
                                      </p:cBhvr>
                                      <p:to x="100000" y="100000"/>
                                    </p:animScale>
                                    <p:animScale>
                                      <p:cBhvr>
                                        <p:cTn id="202" dur="26">
                                          <p:stCondLst>
                                            <p:cond delay="1642"/>
                                          </p:stCondLst>
                                        </p:cTn>
                                        <p:tgtEl>
                                          <p:spTgt spid="17"/>
                                        </p:tgtEl>
                                      </p:cBhvr>
                                      <p:to x="100000" y="90000"/>
                                    </p:animScale>
                                    <p:animScale>
                                      <p:cBhvr>
                                        <p:cTn id="203" dur="166" decel="50000">
                                          <p:stCondLst>
                                            <p:cond delay="1668"/>
                                          </p:stCondLst>
                                        </p:cTn>
                                        <p:tgtEl>
                                          <p:spTgt spid="17"/>
                                        </p:tgtEl>
                                      </p:cBhvr>
                                      <p:to x="100000" y="100000"/>
                                    </p:animScale>
                                    <p:animScale>
                                      <p:cBhvr>
                                        <p:cTn id="204" dur="26">
                                          <p:stCondLst>
                                            <p:cond delay="1808"/>
                                          </p:stCondLst>
                                        </p:cTn>
                                        <p:tgtEl>
                                          <p:spTgt spid="17"/>
                                        </p:tgtEl>
                                      </p:cBhvr>
                                      <p:to x="100000" y="95000"/>
                                    </p:animScale>
                                    <p:animScale>
                                      <p:cBhvr>
                                        <p:cTn id="205" dur="166" decel="50000">
                                          <p:stCondLst>
                                            <p:cond delay="1834"/>
                                          </p:stCondLst>
                                        </p:cTn>
                                        <p:tgtEl>
                                          <p:spTgt spid="17"/>
                                        </p:tgtEl>
                                      </p:cBhvr>
                                      <p:to x="100000" y="100000"/>
                                    </p:animScale>
                                  </p:childTnLst>
                                </p:cTn>
                              </p:par>
                            </p:childTnLst>
                          </p:cTn>
                        </p:par>
                      </p:childTnLst>
                    </p:cTn>
                  </p:par>
                  <p:par>
                    <p:cTn id="206" fill="hold">
                      <p:stCondLst>
                        <p:cond delay="indefinite"/>
                      </p:stCondLst>
                      <p:childTnLst>
                        <p:par>
                          <p:cTn id="207" fill="hold">
                            <p:stCondLst>
                              <p:cond delay="0"/>
                            </p:stCondLst>
                            <p:childTnLst>
                              <p:par>
                                <p:cTn id="208" presetID="47" presetClass="entr" presetSubtype="0" fill="hold" nodeType="clickEffect">
                                  <p:stCondLst>
                                    <p:cond delay="0"/>
                                  </p:stCondLst>
                                  <p:childTnLst>
                                    <p:set>
                                      <p:cBhvr>
                                        <p:cTn id="209" dur="1" fill="hold">
                                          <p:stCondLst>
                                            <p:cond delay="0"/>
                                          </p:stCondLst>
                                        </p:cTn>
                                        <p:tgtEl>
                                          <p:spTgt spid="34">
                                            <p:txEl>
                                              <p:pRg st="0" end="0"/>
                                            </p:txEl>
                                          </p:spTgt>
                                        </p:tgtEl>
                                        <p:attrNameLst>
                                          <p:attrName>style.visibility</p:attrName>
                                        </p:attrNameLst>
                                      </p:cBhvr>
                                      <p:to>
                                        <p:strVal val="visible"/>
                                      </p:to>
                                    </p:set>
                                    <p:animEffect transition="in" filter="fade">
                                      <p:cBhvr>
                                        <p:cTn id="210" dur="1000"/>
                                        <p:tgtEl>
                                          <p:spTgt spid="34">
                                            <p:txEl>
                                              <p:pRg st="0" end="0"/>
                                            </p:txEl>
                                          </p:spTgt>
                                        </p:tgtEl>
                                      </p:cBhvr>
                                    </p:animEffect>
                                    <p:anim calcmode="lin" valueType="num">
                                      <p:cBhvr>
                                        <p:cTn id="211"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12"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213" presetID="16" presetClass="entr" presetSubtype="21" fill="hold" nodeType="withEffect">
                                  <p:stCondLst>
                                    <p:cond delay="0"/>
                                  </p:stCondLst>
                                  <p:childTnLst>
                                    <p:set>
                                      <p:cBhvr>
                                        <p:cTn id="214" dur="1" fill="hold">
                                          <p:stCondLst>
                                            <p:cond delay="0"/>
                                          </p:stCondLst>
                                        </p:cTn>
                                        <p:tgtEl>
                                          <p:spTgt spid="35"/>
                                        </p:tgtEl>
                                        <p:attrNameLst>
                                          <p:attrName>style.visibility</p:attrName>
                                        </p:attrNameLst>
                                      </p:cBhvr>
                                      <p:to>
                                        <p:strVal val="visible"/>
                                      </p:to>
                                    </p:set>
                                    <p:animEffect transition="in" filter="barn(inVertical)">
                                      <p:cBhvr>
                                        <p:cTn id="2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10" grpId="0" build="allAtOnce"/>
      <p:bldP spid="11" grpId="0" animBg="1"/>
      <p:bldP spid="11" grpId="1" animBg="1"/>
      <p:bldP spid="15" grpId="0" animBg="1"/>
      <p:bldP spid="15" grpId="1" animBg="1"/>
      <p:bldP spid="16" grpId="0" animBg="1"/>
      <p:bldP spid="16" grpId="1" animBg="1"/>
      <p:bldP spid="17" grpId="0" animBg="1"/>
      <p:bldP spid="18" grpId="0" animBg="1"/>
      <p:bldP spid="18" grpId="1" animBg="1"/>
      <p:bldP spid="19" grpId="0" animBg="1"/>
      <p:bldP spid="19" grpId="1" animBg="1"/>
      <p:bldP spid="21" grpId="0"/>
      <p:bldP spid="21" grpId="1"/>
      <p:bldP spid="24" grpId="0"/>
      <p:bldP spid="24" grpId="1"/>
      <p:bldP spid="27" grpId="0" build="allAtOnce"/>
      <p:bldP spid="30" grpId="0"/>
      <p:bldP spid="3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7F1B9F-CBE4-7D67-22A1-F2E4B874D628}"/>
              </a:ext>
            </a:extLst>
          </p:cNvPr>
          <p:cNvSpPr txBox="1"/>
          <p:nvPr/>
        </p:nvSpPr>
        <p:spPr>
          <a:xfrm>
            <a:off x="364807" y="1033656"/>
            <a:ext cx="6096000" cy="658835"/>
          </a:xfrm>
          <a:prstGeom prst="rect">
            <a:avLst/>
          </a:prstGeom>
          <a:noFill/>
        </p:spPr>
        <p:txBody>
          <a:bodyPr wrap="square">
            <a:spAutoFit/>
          </a:bodyPr>
          <a:lstStyle/>
          <a:p>
            <a:pPr marR="0" lvl="0">
              <a:lnSpc>
                <a:spcPct val="107000"/>
              </a:lnSpc>
              <a:spcBef>
                <a:spcPts val="0"/>
              </a:spcBef>
              <a:spcAft>
                <a:spcPts val="800"/>
              </a:spcAft>
            </a:pPr>
            <a:r>
              <a:rPr lang="en-US" sz="3600" b="1"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comScore</a:t>
            </a:r>
            <a:endParaRPr lang="en-US" sz="1000" kern="1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A2732D04-0334-21B4-A13E-D90FE15D55BF}"/>
              </a:ext>
            </a:extLst>
          </p:cNvPr>
          <p:cNvSpPr txBox="1"/>
          <p:nvPr/>
        </p:nvSpPr>
        <p:spPr>
          <a:xfrm>
            <a:off x="6096000" y="1159588"/>
            <a:ext cx="6096000" cy="532903"/>
          </a:xfrm>
          <a:prstGeom prst="rect">
            <a:avLst/>
          </a:prstGeom>
          <a:noFill/>
        </p:spPr>
        <p:txBody>
          <a:bodyPr wrap="square">
            <a:spAutoFit/>
          </a:bodyPr>
          <a:lstStyle/>
          <a:p>
            <a:pPr marR="0" lvl="0">
              <a:lnSpc>
                <a:spcPct val="107000"/>
              </a:lnSpc>
              <a:spcBef>
                <a:spcPts val="0"/>
              </a:spcBef>
              <a:spcAft>
                <a:spcPts val="800"/>
              </a:spcAft>
            </a:pPr>
            <a:r>
              <a:rPr lang="en-US" sz="2800" b="1"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YUMI (BARC)</a:t>
            </a:r>
            <a:endParaRPr lang="en-US" sz="1200" kern="1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6" name="Picture 5" descr="A screenshot of a computer&#10;&#10;Description automatically generated with medium confidence">
            <a:extLst>
              <a:ext uri="{FF2B5EF4-FFF2-40B4-BE49-F238E27FC236}">
                <a16:creationId xmlns:a16="http://schemas.microsoft.com/office/drawing/2014/main" id="{9352C232-C08A-465C-5C91-E5219728BBED}"/>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64807" y="1719726"/>
            <a:ext cx="5431082" cy="47373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3FEE279-12C2-6858-D481-D9969E1A671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5999" y="1719727"/>
            <a:ext cx="5912583" cy="4737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7ECB80A8-2E47-A1BB-5A2E-99934CED53FE}"/>
              </a:ext>
            </a:extLst>
          </p:cNvPr>
          <p:cNvSpPr/>
          <p:nvPr/>
        </p:nvSpPr>
        <p:spPr>
          <a:xfrm>
            <a:off x="364807" y="83091"/>
            <a:ext cx="4218399" cy="923330"/>
          </a:xfrm>
          <a:prstGeom prst="rect">
            <a:avLst/>
          </a:prstGeom>
          <a:noFill/>
        </p:spPr>
        <p:txBody>
          <a:bodyPr wrap="none" lIns="91440" tIns="45720" rIns="91440" bIns="45720">
            <a:spAutoFit/>
          </a:bodyPr>
          <a:lstStyle/>
          <a:p>
            <a:pPr algn="ctr"/>
            <a:r>
              <a:rPr lang="en-US" sz="5400" b="1" i="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Other Tools…</a:t>
            </a:r>
          </a:p>
        </p:txBody>
      </p:sp>
    </p:spTree>
    <p:extLst>
      <p:ext uri="{BB962C8B-B14F-4D97-AF65-F5344CB8AC3E}">
        <p14:creationId xmlns:p14="http://schemas.microsoft.com/office/powerpoint/2010/main" val="481213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06CE72-B60E-ECE7-CC06-FA0DB6AD8E35}"/>
              </a:ext>
            </a:extLst>
          </p:cNvPr>
          <p:cNvSpPr/>
          <p:nvPr/>
        </p:nvSpPr>
        <p:spPr>
          <a:xfrm>
            <a:off x="-482599" y="2857500"/>
            <a:ext cx="7127616" cy="1323439"/>
          </a:xfrm>
          <a:prstGeom prst="rect">
            <a:avLst/>
          </a:prstGeom>
          <a:noFill/>
        </p:spPr>
        <p:txBody>
          <a:bodyPr wrap="square" lIns="91440" tIns="45720" rIns="91440" bIns="45720">
            <a:spAutoFit/>
          </a:bodyPr>
          <a:lstStyle/>
          <a:p>
            <a:pPr algn="ctr"/>
            <a:r>
              <a:rPr lang="en-US" sz="8000" b="1" i="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Thank You</a:t>
            </a:r>
            <a:endParaRPr lang="en-US" sz="80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3339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78A3DA2-B087-4E43-99DA-15E3B31737AD}" vid="{11F180A0-AB18-4CE1-ACBD-E961ACC1755F}"/>
    </a:ext>
  </a:extLst>
</a:theme>
</file>

<file path=ppt/theme/theme2.xml><?xml version="1.0" encoding="utf-8"?>
<a:theme xmlns:a="http://schemas.openxmlformats.org/drawingml/2006/main" name="Times Netwo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imes Network" id="{C28A7925-2847-4AE2-8E54-3B7A7D662432}" vid="{B9999A72-5ADB-448F-B4C5-146A469129E1}"/>
    </a:ext>
  </a:extLst>
</a:theme>
</file>

<file path=ppt/theme/theme3.xml><?xml version="1.0" encoding="utf-8"?>
<a:theme xmlns:a="http://schemas.openxmlformats.org/drawingml/2006/main" name="1_Times Netwo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imes Network" id="{C28A7925-2847-4AE2-8E54-3B7A7D662432}" vid="{B9999A72-5ADB-448F-B4C5-146A469129E1}"/>
    </a:ext>
  </a:extLst>
</a:theme>
</file>

<file path=ppt/theme/theme4.xml><?xml version="1.0" encoding="utf-8"?>
<a:theme xmlns:a="http://schemas.openxmlformats.org/drawingml/2006/main" name="T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M" id="{7A36A8E3-B44D-46A8-80D7-FA6A3D2CAF17}" vid="{19984119-3264-4F87-8C56-A4391E4E55E0}"/>
    </a:ext>
  </a:extLst>
</a:theme>
</file>

<file path=docProps/app.xml><?xml version="1.0" encoding="utf-8"?>
<Properties xmlns="http://schemas.openxmlformats.org/officeDocument/2006/extended-properties" xmlns:vt="http://schemas.openxmlformats.org/officeDocument/2006/docPropsVTypes">
  <Template>Theme1</Template>
  <TotalTime>519</TotalTime>
  <Words>835</Words>
  <Application>Microsoft Office PowerPoint</Application>
  <PresentationFormat>Widescreen</PresentationFormat>
  <Paragraphs>73</Paragraphs>
  <Slides>8</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8</vt:i4>
      </vt:variant>
    </vt:vector>
  </HeadingPairs>
  <TitlesOfParts>
    <vt:vector size="16" baseType="lpstr">
      <vt:lpstr>Arial</vt:lpstr>
      <vt:lpstr>Calibri</vt:lpstr>
      <vt:lpstr>Times New Roman</vt:lpstr>
      <vt:lpstr>Wingdings</vt:lpstr>
      <vt:lpstr>Theme1</vt:lpstr>
      <vt:lpstr>Times Network</vt:lpstr>
      <vt:lpstr>1_Times Network</vt:lpstr>
      <vt:lpstr>TAM</vt:lpstr>
      <vt:lpstr>Research Intern at Times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Intern at Times Network</dc:title>
  <dc:creator>Asma Shaikh</dc:creator>
  <cp:lastModifiedBy>Asma Shaikh</cp:lastModifiedBy>
  <cp:revision>2</cp:revision>
  <dcterms:created xsi:type="dcterms:W3CDTF">2023-04-27T17:33:46Z</dcterms:created>
  <dcterms:modified xsi:type="dcterms:W3CDTF">2023-05-01T16:17:28Z</dcterms:modified>
</cp:coreProperties>
</file>